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rts/chart1.xml" ContentType="application/vnd.openxmlformats-officedocument.drawingml.chart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rts/chart2.xml" ContentType="application/vnd.openxmlformats-officedocument.drawingml.chart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rts/colors1.xml" ContentType="application/vnd.ms-office.chartcolorstyle+xml"/>
  <Override PartName="/ppt/charts/style1.xml" ContentType="application/vnd.ms-office.chartstyl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2"/>
  </p:notesMasterIdLst>
  <p:sldIdLst>
    <p:sldId id="283" r:id="rId2"/>
    <p:sldId id="284" r:id="rId3"/>
    <p:sldId id="262" r:id="rId4"/>
    <p:sldId id="263" r:id="rId5"/>
    <p:sldId id="264" r:id="rId6"/>
    <p:sldId id="299" r:id="rId7"/>
    <p:sldId id="286" r:id="rId8"/>
    <p:sldId id="287" r:id="rId9"/>
    <p:sldId id="289" r:id="rId10"/>
    <p:sldId id="290" r:id="rId11"/>
    <p:sldId id="291" r:id="rId12"/>
    <p:sldId id="292" r:id="rId13"/>
    <p:sldId id="293" r:id="rId14"/>
    <p:sldId id="298" r:id="rId15"/>
    <p:sldId id="276" r:id="rId16"/>
    <p:sldId id="257" r:id="rId17"/>
    <p:sldId id="268" r:id="rId18"/>
    <p:sldId id="259" r:id="rId19"/>
    <p:sldId id="260" r:id="rId20"/>
    <p:sldId id="267" r:id="rId21"/>
    <p:sldId id="261" r:id="rId22"/>
    <p:sldId id="269" r:id="rId23"/>
    <p:sldId id="270" r:id="rId24"/>
    <p:sldId id="271" r:id="rId25"/>
    <p:sldId id="273" r:id="rId26"/>
    <p:sldId id="277" r:id="rId27"/>
    <p:sldId id="278" r:id="rId28"/>
    <p:sldId id="279" r:id="rId29"/>
    <p:sldId id="280" r:id="rId30"/>
    <p:sldId id="303" r:id="rId31"/>
    <p:sldId id="304" r:id="rId32"/>
    <p:sldId id="305" r:id="rId33"/>
    <p:sldId id="306" r:id="rId34"/>
    <p:sldId id="307" r:id="rId35"/>
    <p:sldId id="308" r:id="rId36"/>
    <p:sldId id="265" r:id="rId37"/>
    <p:sldId id="311" r:id="rId38"/>
    <p:sldId id="312" r:id="rId39"/>
    <p:sldId id="313" r:id="rId40"/>
    <p:sldId id="314" r:id="rId41"/>
    <p:sldId id="315" r:id="rId42"/>
    <p:sldId id="316" r:id="rId43"/>
    <p:sldId id="317" r:id="rId44"/>
    <p:sldId id="318" r:id="rId45"/>
    <p:sldId id="266" r:id="rId46"/>
    <p:sldId id="319" r:id="rId47"/>
    <p:sldId id="320" r:id="rId48"/>
    <p:sldId id="300" r:id="rId49"/>
    <p:sldId id="301" r:id="rId50"/>
    <p:sldId id="302" r:id="rId5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15759"/>
    <a:srgbClr val="4E79A7"/>
    <a:srgbClr val="D8D8D8"/>
    <a:srgbClr val="AEC7E8"/>
    <a:srgbClr val="477093"/>
    <a:srgbClr val="5D78AB"/>
    <a:srgbClr val="DEEBF7"/>
    <a:srgbClr val="FFFFFF"/>
    <a:srgbClr val="D1DAF3"/>
    <a:srgbClr val="7CAF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-324" y="-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Style" Target="style1.xml"/><Relationship Id="rId2" Type="http://schemas.microsoft.com/office/2011/relationships/chartColorStyle" Target="colors1.xml"/><Relationship Id="rId1" Type="http://schemas.openxmlformats.org/officeDocument/2006/relationships/package" Target="../embeddings/Microsoft_Excel_____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_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dPt>
            <c:idx val="0"/>
            <c:bubble3D val="0"/>
            <c:explosion val="7"/>
            <c:spPr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  <a:effectLst/>
            </c:spPr>
          </c:dPt>
          <c:dPt>
            <c:idx val="1"/>
            <c:bubble3D val="0"/>
            <c:spPr>
              <a:solidFill>
                <a:schemeClr val="accent1">
                  <a:tint val="54000"/>
                </a:schemeClr>
              </a:solidFill>
              <a:ln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accent1">
                  <a:tint val="65000"/>
                </a:schemeClr>
              </a:solidFill>
              <a:ln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accent1">
                  <a:tint val="77000"/>
                </a:schemeClr>
              </a:solidFill>
              <a:ln>
                <a:noFill/>
              </a:ln>
              <a:effectLst/>
            </c:spPr>
          </c:dPt>
          <c:dPt>
            <c:idx val="4"/>
            <c:bubble3D val="0"/>
            <c:spPr>
              <a:solidFill>
                <a:schemeClr val="accent1">
                  <a:tint val="89000"/>
                </a:schemeClr>
              </a:solidFill>
              <a:ln>
                <a:noFill/>
              </a:ln>
              <a:effectLst/>
            </c:spPr>
          </c:dPt>
          <c:dPt>
            <c:idx val="5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</c:dPt>
          <c:dPt>
            <c:idx val="6"/>
            <c:bubble3D val="0"/>
            <c:spPr>
              <a:solidFill>
                <a:schemeClr val="accent1">
                  <a:shade val="88000"/>
                </a:schemeClr>
              </a:solidFill>
              <a:ln>
                <a:noFill/>
              </a:ln>
              <a:effectLst/>
            </c:spPr>
          </c:dPt>
          <c:dPt>
            <c:idx val="7"/>
            <c:bubble3D val="0"/>
            <c:spPr>
              <a:solidFill>
                <a:schemeClr val="accent1">
                  <a:shade val="76000"/>
                </a:schemeClr>
              </a:solidFill>
              <a:ln>
                <a:noFill/>
              </a:ln>
              <a:effectLst/>
            </c:spPr>
          </c:dPt>
          <c:dPt>
            <c:idx val="8"/>
            <c:bubble3D val="0"/>
            <c:spPr>
              <a:solidFill>
                <a:schemeClr val="accent1">
                  <a:shade val="65000"/>
                </a:schemeClr>
              </a:solidFill>
              <a:ln>
                <a:noFill/>
              </a:ln>
              <a:effectLst/>
            </c:spPr>
          </c:dPt>
          <c:dPt>
            <c:idx val="9"/>
            <c:bubble3D val="0"/>
            <c:spPr>
              <a:solidFill>
                <a:schemeClr val="accent1">
                  <a:shade val="53000"/>
                </a:schemeClr>
              </a:solidFill>
              <a:ln>
                <a:noFill/>
              </a:ln>
              <a:effectLst/>
            </c:spPr>
          </c:dPt>
          <c:dPt>
            <c:idx val="10"/>
            <c:bubble3D val="0"/>
            <c:spPr>
              <a:solidFill>
                <a:schemeClr val="accent1">
                  <a:shade val="41000"/>
                </a:schemeClr>
              </a:solidFill>
              <a:ln>
                <a:noFill/>
              </a:ln>
              <a:effectLst/>
            </c:spPr>
          </c:dPt>
          <c:cat>
            <c:numRef>
              <c:f>Sheet1!$A$2:$A$12</c:f>
              <c:numCache>
                <c:formatCode>General</c:formatCode>
                <c:ptCount val="1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</c:numCache>
            </c:num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94960</c:v>
                </c:pt>
                <c:pt idx="1">
                  <c:v>62</c:v>
                </c:pt>
                <c:pt idx="2">
                  <c:v>272</c:v>
                </c:pt>
                <c:pt idx="3">
                  <c:v>274</c:v>
                </c:pt>
                <c:pt idx="4">
                  <c:v>828</c:v>
                </c:pt>
                <c:pt idx="5">
                  <c:v>1122</c:v>
                </c:pt>
                <c:pt idx="6">
                  <c:v>1296</c:v>
                </c:pt>
                <c:pt idx="7">
                  <c:v>654</c:v>
                </c:pt>
                <c:pt idx="8">
                  <c:v>415</c:v>
                </c:pt>
                <c:pt idx="9">
                  <c:v>141</c:v>
                </c:pt>
                <c:pt idx="10">
                  <c:v>209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나눔바른고딕" panose="020B0603020101020101" pitchFamily="50" charset="-127"/>
                <a:cs typeface="+mn-cs"/>
              </a:defRPr>
            </a:pPr>
            <a:endParaRPr lang="ko-KR"/>
          </a:p>
        </c:txPr>
      </c:legendEntry>
      <c:legendEntry>
        <c:idx val="1"/>
        <c:delete val="1"/>
      </c:legendEntry>
      <c:legendEntry>
        <c:idx val="2"/>
        <c:delete val="1"/>
      </c:legendEntry>
      <c:legendEntry>
        <c:idx val="3"/>
        <c:delete val="1"/>
      </c:legendEntry>
      <c:legendEntry>
        <c:idx val="4"/>
        <c:delete val="1"/>
      </c:legendEntry>
      <c:legendEntry>
        <c:idx val="5"/>
        <c:delete val="1"/>
      </c:legendEntry>
      <c:legendEntry>
        <c:idx val="6"/>
        <c:delete val="1"/>
      </c:legendEntry>
      <c:legendEntry>
        <c:idx val="7"/>
        <c:delete val="1"/>
      </c:legendEntry>
      <c:legendEntry>
        <c:idx val="8"/>
        <c:delete val="1"/>
      </c:legendEntry>
      <c:legendEntry>
        <c:idx val="9"/>
        <c:delete val="1"/>
      </c:legendEntry>
      <c:legendEntry>
        <c:idx val="10"/>
        <c:delete val="1"/>
      </c:legendEntry>
      <c:layout>
        <c:manualLayout>
          <c:xMode val="edge"/>
          <c:yMode val="edge"/>
          <c:x val="0.85550284322097481"/>
          <c:y val="0.87284757246459821"/>
          <c:w val="8.9850515978674189E-2"/>
          <c:h val="8.042308252385918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 w="6350" cap="flat" cmpd="sng" algn="ctr">
      <a:noFill/>
      <a:prstDash val="solid"/>
      <a:miter lim="800000"/>
    </a:ln>
    <a:effectLst/>
  </c:spPr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F74335">
                  <a:alpha val="33000"/>
                </a:srgbClr>
              </a:solidFill>
              <a:ln>
                <a:noFill/>
              </a:ln>
            </c:spPr>
          </c:dPt>
          <c:dPt>
            <c:idx val="1"/>
            <c:bubble3D val="0"/>
            <c:spPr>
              <a:solidFill>
                <a:srgbClr val="F74335">
                  <a:alpha val="17000"/>
                </a:srgbClr>
              </a:solidFill>
              <a:ln>
                <a:noFill/>
              </a:ln>
            </c:spPr>
          </c:dPt>
          <c:dPt>
            <c:idx val="2"/>
            <c:bubble3D val="0"/>
            <c:explosion val="20"/>
            <c:spPr>
              <a:solidFill>
                <a:srgbClr val="F74335">
                  <a:alpha val="99000"/>
                </a:srgbClr>
              </a:solidFill>
              <a:ln>
                <a:noFill/>
              </a:ln>
            </c:spPr>
          </c:dPt>
          <c:dPt>
            <c:idx val="3"/>
            <c:bubble3D val="0"/>
            <c:spPr>
              <a:solidFill>
                <a:srgbClr val="F74335">
                  <a:alpha val="81000"/>
                </a:srgbClr>
              </a:solidFill>
              <a:ln>
                <a:noFill/>
              </a:ln>
            </c:spPr>
          </c:dPt>
          <c:dPt>
            <c:idx val="4"/>
            <c:bubble3D val="0"/>
            <c:spPr>
              <a:solidFill>
                <a:srgbClr val="F74335">
                  <a:alpha val="47000"/>
                </a:srgbClr>
              </a:solidFill>
              <a:ln>
                <a:noFill/>
              </a:ln>
            </c:spPr>
          </c:dPt>
          <c:dLbls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1200" baseline="0"/>
                </a:pPr>
                <a:endParaRPr lang="ko-KR"/>
              </a:p>
            </c:txPr>
            <c:dLblPos val="bestFit"/>
            <c:showLegendKey val="0"/>
            <c:showVal val="0"/>
            <c:showCatName val="1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Sheet1!$A$2:$A$6</c:f>
              <c:strCache>
                <c:ptCount val="5"/>
                <c:pt idx="0">
                  <c:v>O</c:v>
                </c:pt>
                <c:pt idx="1">
                  <c:v>K</c:v>
                </c:pt>
                <c:pt idx="2">
                  <c:v>G</c:v>
                </c:pt>
                <c:pt idx="3">
                  <c:v>R</c:v>
                </c:pt>
                <c:pt idx="4">
                  <c:v>NULL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56</c:v>
                </c:pt>
                <c:pt idx="1">
                  <c:v>32</c:v>
                </c:pt>
                <c:pt idx="2">
                  <c:v>3</c:v>
                </c:pt>
                <c:pt idx="3">
                  <c:v>4</c:v>
                </c:pt>
                <c:pt idx="4">
                  <c:v>2</c:v>
                </c:pt>
              </c:numCache>
            </c:numRef>
          </c:val>
        </c:ser>
        <c:ser>
          <c:idx val="1"/>
          <c:order val="1"/>
          <c:dLbls>
            <c:spPr>
              <a:noFill/>
              <a:ln>
                <a:noFill/>
              </a:ln>
              <a:effectLst/>
            </c:spPr>
            <c:showLegendKey val="0"/>
            <c:showVal val="1"/>
            <c:showCatName val="1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Sheet1!$A$2:$A$6</c:f>
              <c:strCache>
                <c:ptCount val="5"/>
                <c:pt idx="0">
                  <c:v>O</c:v>
                </c:pt>
                <c:pt idx="1">
                  <c:v>K</c:v>
                </c:pt>
                <c:pt idx="2">
                  <c:v>G</c:v>
                </c:pt>
                <c:pt idx="3">
                  <c:v>R</c:v>
                </c:pt>
                <c:pt idx="4">
                  <c:v>NULL</c:v>
                </c:pt>
              </c:strCache>
            </c:strRef>
          </c:cat>
          <c:val>
            <c:numRef>
              <c:f>Sheet1!#REF!</c:f>
              <c:numCache>
                <c:formatCode>General</c:formatCode>
                <c:ptCount val="1"/>
                <c:pt idx="0">
                  <c:v>1</c:v>
                </c:pt>
              </c:numCache>
            </c:numRef>
          </c:val>
        </c:ser>
        <c:dLbls>
          <c:showLegendKey val="0"/>
          <c:showVal val="1"/>
          <c:showCatName val="1"/>
          <c:showSerName val="0"/>
          <c:showPercent val="0"/>
          <c:showBubbleSize val="0"/>
          <c:showLeaderLines val="0"/>
        </c:dLbls>
        <c:firstSliceAng val="0"/>
      </c:pieChart>
    </c:plotArea>
    <c:plotVisOnly val="1"/>
    <c:dispBlanksAs val="zero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Reversed" id="21">
  <a:schemeClr val="accent1"/>
</cs:colorStyle>
</file>

<file path=ppt/charts/style1.xml><?xml version="1.0" encoding="utf-8"?>
<cs:chartStyle xmlns:cs="http://schemas.microsoft.com/office/drawing/2012/chartStyle" xmlns:a="http://schemas.openxmlformats.org/drawingml/2006/main" id="102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1">
      <cs:styleClr val="auto"/>
    </cs:lnRef>
    <cs:lineWidthScale>3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0"/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>
      <a:schemeClr val="dk1">
        <a:tint val="95000"/>
      </a:schemeClr>
    </cs:fillRef>
    <cs:effectRef idx="0"/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>
      <a:schemeClr val="dk1">
        <a:tint val="5000"/>
      </a:schemeClr>
    </cs:fillRef>
    <cs:effectRef idx="0"/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9280CD-F188-4331-ABD8-ED882AEAB875}" type="datetimeFigureOut">
              <a:rPr lang="ko-KR" altLang="en-US" smtClean="0"/>
              <a:pPr/>
              <a:t>2017-10-31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FF2A47-14F7-4000-9D9D-05B19DD1835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53451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E99822-462F-4E9D-93AE-7DA3C86645C0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75377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E99822-462F-4E9D-93AE-7DA3C86645C0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60518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E99822-462F-4E9D-93AE-7DA3C86645C0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21379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E99822-462F-4E9D-93AE-7DA3C86645C0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71719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E99822-462F-4E9D-93AE-7DA3C86645C0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8897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E99822-462F-4E9D-93AE-7DA3C86645C0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00055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E99822-462F-4E9D-93AE-7DA3C86645C0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82328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E99822-462F-4E9D-93AE-7DA3C86645C0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2578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E99822-462F-4E9D-93AE-7DA3C86645C0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8897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E99822-462F-4E9D-93AE-7DA3C86645C0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46112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E99822-462F-4E9D-93AE-7DA3C86645C0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8897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E99822-462F-4E9D-93AE-7DA3C86645C0}" type="slidenum">
              <a:rPr lang="ko-KR" altLang="en-US" smtClean="0">
                <a:solidFill>
                  <a:prstClr val="black"/>
                </a:solidFill>
              </a:rPr>
              <a:pPr/>
              <a:t>2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920122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E99822-462F-4E9D-93AE-7DA3C86645C0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88972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E99822-462F-4E9D-93AE-7DA3C86645C0}" type="slidenum">
              <a:rPr lang="ko-KR" altLang="en-US" smtClean="0"/>
              <a:pPr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88972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E99822-462F-4E9D-93AE-7DA3C86645C0}" type="slidenum">
              <a:rPr lang="ko-KR" altLang="en-US" smtClean="0"/>
              <a:pPr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88972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E99822-462F-4E9D-93AE-7DA3C86645C0}" type="slidenum">
              <a:rPr lang="ko-KR" altLang="en-US" smtClean="0"/>
              <a:pPr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105126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E99822-462F-4E9D-93AE-7DA3C86645C0}" type="slidenum">
              <a:rPr lang="ko-KR" altLang="en-US" smtClean="0"/>
              <a:pPr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271807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E99822-462F-4E9D-93AE-7DA3C86645C0}" type="slidenum">
              <a:rPr lang="ko-KR" altLang="en-US" smtClean="0"/>
              <a:pPr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49728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E99822-462F-4E9D-93AE-7DA3C86645C0}" type="slidenum">
              <a:rPr lang="ko-KR" altLang="en-US" smtClean="0"/>
              <a:pPr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790297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E99822-462F-4E9D-93AE-7DA3C86645C0}" type="slidenum">
              <a:rPr lang="ko-KR" altLang="en-US" smtClean="0"/>
              <a:pPr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275286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E99822-462F-4E9D-93AE-7DA3C86645C0}" type="slidenum">
              <a:rPr lang="ko-KR" altLang="en-US" smtClean="0"/>
              <a:pPr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627961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E99822-462F-4E9D-93AE-7DA3C86645C0}" type="slidenum">
              <a:rPr lang="ko-KR" altLang="en-US" smtClean="0"/>
              <a:pPr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67477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E99822-462F-4E9D-93AE-7DA3C86645C0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139580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E99822-462F-4E9D-93AE-7DA3C86645C0}" type="slidenum">
              <a:rPr lang="ko-KR" altLang="en-US" smtClean="0"/>
              <a:pPr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61310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E99822-462F-4E9D-93AE-7DA3C86645C0}" type="slidenum">
              <a:rPr lang="ko-KR" altLang="en-US" smtClean="0"/>
              <a:pPr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609231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E99822-462F-4E9D-93AE-7DA3C86645C0}" type="slidenum">
              <a:rPr lang="ko-KR" altLang="en-US" smtClean="0"/>
              <a:pPr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076657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E99822-462F-4E9D-93AE-7DA3C86645C0}" type="slidenum">
              <a:rPr lang="ko-KR" altLang="en-US" smtClean="0"/>
              <a:pPr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275286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E99822-462F-4E9D-93AE-7DA3C86645C0}" type="slidenum">
              <a:rPr lang="ko-KR" altLang="en-US" smtClean="0"/>
              <a:pPr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275286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E99822-462F-4E9D-93AE-7DA3C86645C0}" type="slidenum">
              <a:rPr lang="ko-KR" altLang="en-US" smtClean="0"/>
              <a:pPr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275286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E99822-462F-4E9D-93AE-7DA3C86645C0}" type="slidenum">
              <a:rPr lang="ko-KR" altLang="en-US" smtClean="0"/>
              <a:pPr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275286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E99822-462F-4E9D-93AE-7DA3C86645C0}" type="slidenum">
              <a:rPr lang="ko-KR" altLang="en-US" smtClean="0"/>
              <a:pPr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275286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E99822-462F-4E9D-93AE-7DA3C86645C0}" type="slidenum">
              <a:rPr lang="ko-KR" altLang="en-US" smtClean="0"/>
              <a:pPr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275286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E99822-462F-4E9D-93AE-7DA3C86645C0}" type="slidenum">
              <a:rPr lang="ko-KR" altLang="en-US" smtClean="0"/>
              <a:pPr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27528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E99822-462F-4E9D-93AE-7DA3C86645C0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065280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E99822-462F-4E9D-93AE-7DA3C86645C0}" type="slidenum">
              <a:rPr lang="ko-KR" altLang="en-US" smtClean="0"/>
              <a:pPr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275286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E99822-462F-4E9D-93AE-7DA3C86645C0}" type="slidenum">
              <a:rPr lang="ko-KR" altLang="en-US" smtClean="0"/>
              <a:pPr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275286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E99822-462F-4E9D-93AE-7DA3C86645C0}" type="slidenum">
              <a:rPr lang="ko-KR" altLang="en-US" smtClean="0"/>
              <a:pPr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275286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E99822-462F-4E9D-93AE-7DA3C86645C0}" type="slidenum">
              <a:rPr lang="ko-KR" altLang="en-US" smtClean="0"/>
              <a:pPr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921408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E99822-462F-4E9D-93AE-7DA3C86645C0}" type="slidenum">
              <a:rPr lang="ko-KR" altLang="en-US" smtClean="0"/>
              <a:pPr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407619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E99822-462F-4E9D-93AE-7DA3C86645C0}" type="slidenum">
              <a:rPr lang="ko-KR" altLang="en-US" smtClean="0"/>
              <a:pPr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752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E99822-462F-4E9D-93AE-7DA3C86645C0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90764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E99822-462F-4E9D-93AE-7DA3C86645C0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75363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E99822-462F-4E9D-93AE-7DA3C86645C0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03667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E99822-462F-4E9D-93AE-7DA3C86645C0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20937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E99822-462F-4E9D-93AE-7DA3C86645C0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1729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0D865-8AF4-4674-9D35-0F9FFBE28A3A}" type="datetimeFigureOut">
              <a:rPr lang="ko-KR" altLang="en-US" smtClean="0"/>
              <a:pPr/>
              <a:t>2017-10-31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DF5EA2-4BF8-42C5-85C1-8E56089F8DF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71366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0D865-8AF4-4674-9D35-0F9FFBE28A3A}" type="datetimeFigureOut">
              <a:rPr lang="ko-KR" altLang="en-US" smtClean="0"/>
              <a:pPr/>
              <a:t>2017-10-31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DF5EA2-4BF8-42C5-85C1-8E56089F8DF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74369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0D865-8AF4-4674-9D35-0F9FFBE28A3A}" type="datetimeFigureOut">
              <a:rPr lang="ko-KR" altLang="en-US" smtClean="0"/>
              <a:pPr/>
              <a:t>2017-10-31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DF5EA2-4BF8-42C5-85C1-8E56089F8DF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69017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49500" y="3049433"/>
            <a:ext cx="7493000" cy="754988"/>
          </a:xfrm>
          <a:prstGeom prst="rect">
            <a:avLst/>
          </a:prstGeom>
        </p:spPr>
        <p:txBody>
          <a:bodyPr lIns="0" rIns="0" anchor="ctr">
            <a:normAutofit/>
          </a:bodyPr>
          <a:lstStyle>
            <a:lvl1pPr marL="0" indent="0" algn="dist">
              <a:lnSpc>
                <a:spcPct val="100000"/>
              </a:lnSpc>
              <a:buFont typeface="Arial" panose="020B0604020202020204" pitchFamily="34" charset="0"/>
              <a:buNone/>
              <a:defRPr sz="3400" b="1" baseline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BLACK AND WHITE BASIC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49500" y="3942925"/>
            <a:ext cx="7493000" cy="457626"/>
          </a:xfrm>
          <a:prstGeom prst="rect">
            <a:avLst/>
          </a:prstGeom>
        </p:spPr>
        <p:txBody>
          <a:bodyPr lIns="0" rIns="0" anchor="ctr"/>
          <a:lstStyle>
            <a:lvl1pPr marL="0" indent="0" algn="dist">
              <a:buFont typeface="Arial" panose="020B0604020202020204" pitchFamily="34" charset="0"/>
              <a:buNone/>
              <a:defRPr sz="160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ko-KR" dirty="0"/>
              <a:t>ADSTORE POWERPOINT TEMPLATE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425440" y="4944685"/>
            <a:ext cx="1341120" cy="631614"/>
          </a:xfrm>
          <a:prstGeom prst="rect">
            <a:avLst/>
          </a:prstGeom>
        </p:spPr>
        <p:txBody>
          <a:bodyPr anchor="ctr"/>
          <a:lstStyle>
            <a:lvl1pPr marL="0" indent="0" algn="dist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1050" kern="1000" spc="-7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373B46"/>
                </a:solidFill>
                <a:latin typeface="+mj-ea"/>
                <a:ea typeface="+mj-ea"/>
                <a:cs typeface="+mn-cs"/>
              </a:defRPr>
            </a:lvl1pPr>
          </a:lstStyle>
          <a:p>
            <a:r>
              <a:rPr lang="en-US" altLang="ko-KR"/>
              <a:t>DESIGNED BY</a:t>
            </a:r>
          </a:p>
          <a:p>
            <a:r>
              <a:rPr lang="en-US"/>
              <a:t>L@RGO</a:t>
            </a:r>
          </a:p>
        </p:txBody>
      </p:sp>
      <p:sp>
        <p:nvSpPr>
          <p:cNvPr id="14" name="내용 개체 틀 13"/>
          <p:cNvSpPr>
            <a:spLocks noGrp="1"/>
          </p:cNvSpPr>
          <p:nvPr>
            <p:ph sz="quarter" idx="12" hasCustomPrompt="1"/>
          </p:nvPr>
        </p:nvSpPr>
        <p:spPr>
          <a:xfrm>
            <a:off x="2349500" y="2483503"/>
            <a:ext cx="7493000" cy="450116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 lang="ko-KR" altLang="en-US" sz="1600" b="0" baseline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>
              <a:defRPr lang="ko-KR" altLang="en-US" sz="1400" smtClean="0">
                <a:solidFill>
                  <a:schemeClr val="bg1"/>
                </a:solidFill>
              </a:defRPr>
            </a:lvl2pPr>
            <a:lvl3pPr>
              <a:defRPr lang="ko-KR" altLang="en-US" sz="1200" smtClean="0">
                <a:solidFill>
                  <a:schemeClr val="bg1"/>
                </a:solidFill>
              </a:defRPr>
            </a:lvl3pPr>
            <a:lvl4pPr>
              <a:defRPr lang="ko-KR" altLang="en-US" sz="1100" smtClean="0">
                <a:solidFill>
                  <a:schemeClr val="bg1"/>
                </a:solidFill>
              </a:defRPr>
            </a:lvl4pPr>
            <a:lvl5pPr>
              <a:defRPr lang="ko-KR" altLang="en-US" sz="1100">
                <a:solidFill>
                  <a:schemeClr val="bg1"/>
                </a:solidFill>
              </a:defRPr>
            </a:lvl5pPr>
          </a:lstStyle>
          <a:p>
            <a:pPr lvl="0" algn="ctr">
              <a:lnSpc>
                <a:spcPct val="100000"/>
              </a:lnSpc>
              <a:spcBef>
                <a:spcPct val="0"/>
              </a:spcBef>
            </a:pPr>
            <a:r>
              <a:rPr lang="en-US" altLang="ko-KR" dirty="0"/>
              <a:t>YOUR LOGO HERE</a:t>
            </a:r>
            <a:endParaRPr lang="ko-KR" altLang="en-US" dirty="0"/>
          </a:p>
        </p:txBody>
      </p:sp>
      <p:sp>
        <p:nvSpPr>
          <p:cNvPr id="20" name="내용 개체 틀 19"/>
          <p:cNvSpPr>
            <a:spLocks noGrp="1"/>
          </p:cNvSpPr>
          <p:nvPr>
            <p:ph sz="quarter" idx="13" hasCustomPrompt="1"/>
          </p:nvPr>
        </p:nvSpPr>
        <p:spPr>
          <a:xfrm>
            <a:off x="5425018" y="6229350"/>
            <a:ext cx="1341967" cy="628650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sz="2000">
                <a:ln>
                  <a:solidFill>
                    <a:schemeClr val="tx1">
                      <a:alpha val="0"/>
                    </a:schemeClr>
                  </a:solidFill>
                </a:ln>
              </a:defRPr>
            </a:lvl1pPr>
          </a:lstStyle>
          <a:p>
            <a:pPr lvl="0"/>
            <a:r>
              <a:rPr lang="en-US" altLang="ko-KR" dirty="0"/>
              <a:t>LOGO2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774907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0D865-8AF4-4674-9D35-0F9FFBE28A3A}" type="datetimeFigureOut">
              <a:rPr lang="ko-KR" altLang="en-US" smtClean="0"/>
              <a:pPr/>
              <a:t>2017-10-31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DF5EA2-4BF8-42C5-85C1-8E56089F8DF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31993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0D865-8AF4-4674-9D35-0F9FFBE28A3A}" type="datetimeFigureOut">
              <a:rPr lang="ko-KR" altLang="en-US" smtClean="0"/>
              <a:pPr/>
              <a:t>2017-10-31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DF5EA2-4BF8-42C5-85C1-8E56089F8DF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87448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0D865-8AF4-4674-9D35-0F9FFBE28A3A}" type="datetimeFigureOut">
              <a:rPr lang="ko-KR" altLang="en-US" smtClean="0"/>
              <a:pPr/>
              <a:t>2017-10-31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DF5EA2-4BF8-42C5-85C1-8E56089F8DF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48597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0D865-8AF4-4674-9D35-0F9FFBE28A3A}" type="datetimeFigureOut">
              <a:rPr lang="ko-KR" altLang="en-US" smtClean="0"/>
              <a:pPr/>
              <a:t>2017-10-31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DF5EA2-4BF8-42C5-85C1-8E56089F8DF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28865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0D865-8AF4-4674-9D35-0F9FFBE28A3A}" type="datetimeFigureOut">
              <a:rPr lang="ko-KR" altLang="en-US" smtClean="0"/>
              <a:pPr/>
              <a:t>2017-10-31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DF5EA2-4BF8-42C5-85C1-8E56089F8DF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77216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0D865-8AF4-4674-9D35-0F9FFBE28A3A}" type="datetimeFigureOut">
              <a:rPr lang="ko-KR" altLang="en-US" smtClean="0"/>
              <a:pPr/>
              <a:t>2017-10-31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DF5EA2-4BF8-42C5-85C1-8E56089F8DF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25586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0D865-8AF4-4674-9D35-0F9FFBE28A3A}" type="datetimeFigureOut">
              <a:rPr lang="ko-KR" altLang="en-US" smtClean="0"/>
              <a:pPr/>
              <a:t>2017-10-31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DF5EA2-4BF8-42C5-85C1-8E56089F8DF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64678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0D865-8AF4-4674-9D35-0F9FFBE28A3A}" type="datetimeFigureOut">
              <a:rPr lang="ko-KR" altLang="en-US" smtClean="0"/>
              <a:pPr/>
              <a:t>2017-10-31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DF5EA2-4BF8-42C5-85C1-8E56089F8DF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52983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F0D865-8AF4-4674-9D35-0F9FFBE28A3A}" type="datetimeFigureOut">
              <a:rPr lang="ko-KR" altLang="en-US" smtClean="0"/>
              <a:pPr/>
              <a:t>2017-10-31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DF5EA2-4BF8-42C5-85C1-8E56089F8DF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6382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12.pn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Relationship Id="rId9" Type="http://schemas.openxmlformats.org/officeDocument/2006/relationships/image" Target="../media/image6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73000"/>
            <a:lum/>
          </a:blip>
          <a:srcRect/>
          <a:stretch>
            <a:fillRect t="-11000"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8758" y="1791478"/>
            <a:ext cx="2239347" cy="3165119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7" name="직사각형 16"/>
          <p:cNvSpPr/>
          <p:nvPr/>
        </p:nvSpPr>
        <p:spPr>
          <a:xfrm>
            <a:off x="2739196" y="821094"/>
            <a:ext cx="6432795" cy="503854"/>
          </a:xfrm>
          <a:prstGeom prst="rect">
            <a:avLst/>
          </a:prstGeom>
          <a:solidFill>
            <a:srgbClr val="375E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914400" latinLnBrk="1"/>
            <a:r>
              <a:rPr lang="ko-KR" altLang="en-US" b="1" dirty="0" err="1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중금리</a:t>
            </a:r>
            <a:r>
              <a:rPr lang="ko-KR" altLang="en-US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대출 시장의 잠재 고객군인</a:t>
            </a:r>
            <a:r>
              <a:rPr lang="en-US" altLang="ko-KR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청년 </a:t>
            </a:r>
            <a:r>
              <a:rPr lang="ko-KR" altLang="en-US" b="1" dirty="0" err="1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창업가</a:t>
            </a:r>
            <a:r>
              <a:rPr lang="ko-KR" altLang="en-US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 </a:t>
            </a:r>
            <a:r>
              <a:rPr lang="ko-KR" altLang="en-US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씨</a:t>
            </a:r>
            <a:endParaRPr lang="ko-KR" altLang="en-US" b="1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900748" y="1718378"/>
            <a:ext cx="6072051" cy="3479269"/>
          </a:xfrm>
          <a:prstGeom prst="rect">
            <a:avLst/>
          </a:prstGeom>
          <a:solidFill>
            <a:srgbClr val="477093">
              <a:alpha val="56000"/>
            </a:srgbClr>
          </a:solidFill>
          <a:ln w="25400" cmpd="sng">
            <a:noFill/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5141167" y="2108718"/>
            <a:ext cx="5558400" cy="410547"/>
          </a:xfrm>
          <a:prstGeom prst="rect">
            <a:avLst/>
          </a:prstGeom>
          <a:solidFill>
            <a:schemeClr val="bg2">
              <a:alpha val="87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창업에 필요한 자금 대출을 위해 대출 창구를 찾은 </a:t>
            </a:r>
            <a:r>
              <a:rPr lang="en-US" altLang="ko-KR" sz="1600" dirty="0" smtClea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</a:t>
            </a:r>
            <a:r>
              <a:rPr lang="ko-KR" altLang="en-US" sz="1600" dirty="0" smtClea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씨</a:t>
            </a:r>
            <a:endParaRPr lang="ko-KR" altLang="en-US" sz="16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968758" y="5113671"/>
            <a:ext cx="2239347" cy="382059"/>
          </a:xfrm>
          <a:prstGeom prst="rect">
            <a:avLst/>
          </a:prstGeom>
          <a:solidFill>
            <a:schemeClr val="bg1">
              <a:lumMod val="65000"/>
              <a:alpha val="42000"/>
            </a:schemeClr>
          </a:solidFill>
          <a:ln w="254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</a:t>
            </a:r>
            <a:r>
              <a:rPr lang="ko-KR" altLang="en-US" sz="1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씨 </a:t>
            </a:r>
            <a:r>
              <a:rPr lang="en-US" altLang="ko-KR" sz="1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(28, </a:t>
            </a:r>
            <a:r>
              <a:rPr lang="ko-KR" altLang="en-US" sz="1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청년 </a:t>
            </a:r>
            <a:r>
              <a:rPr lang="ko-KR" altLang="en-US" sz="140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창업가</a:t>
            </a:r>
            <a:r>
              <a:rPr lang="en-US" altLang="ko-KR" sz="1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5144275" y="2690327"/>
            <a:ext cx="5558400" cy="410547"/>
          </a:xfrm>
          <a:prstGeom prst="rect">
            <a:avLst/>
          </a:prstGeom>
          <a:solidFill>
            <a:schemeClr val="bg2">
              <a:alpha val="87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하지만</a:t>
            </a:r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금융 거래 이력 부족으로 </a:t>
            </a:r>
            <a:r>
              <a:rPr lang="ko-KR" altLang="en-US" sz="1600" dirty="0" smtClean="0">
                <a:solidFill>
                  <a:srgbClr val="E157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신용등급이 존재 </a:t>
            </a:r>
            <a:r>
              <a:rPr lang="en-US" altLang="ko-KR" sz="1600" dirty="0" smtClean="0">
                <a:solidFill>
                  <a:srgbClr val="E157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X</a:t>
            </a:r>
            <a:endParaRPr lang="ko-KR" altLang="en-US" sz="1600" dirty="0">
              <a:solidFill>
                <a:srgbClr val="E1575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5138054" y="3243946"/>
            <a:ext cx="5558400" cy="410547"/>
          </a:xfrm>
          <a:prstGeom prst="rect">
            <a:avLst/>
          </a:prstGeom>
          <a:solidFill>
            <a:schemeClr val="bg2">
              <a:alpha val="87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기존 신용 평가 모형으로 평가 결과 </a:t>
            </a:r>
            <a:r>
              <a:rPr lang="ko-KR" altLang="en-US" sz="1600" b="1" dirty="0" smtClean="0">
                <a:solidFill>
                  <a:srgbClr val="E157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대출 부적격 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판정</a:t>
            </a:r>
            <a:endParaRPr lang="ko-KR" altLang="en-US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5159826" y="3778903"/>
            <a:ext cx="5558400" cy="410547"/>
          </a:xfrm>
          <a:prstGeom prst="rect">
            <a:avLst/>
          </a:prstGeom>
          <a:solidFill>
            <a:schemeClr val="bg2">
              <a:alpha val="87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통신요금</a:t>
            </a:r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공과금 등에 대해 성실 납부 중인 </a:t>
            </a:r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씨</a:t>
            </a:r>
            <a:endParaRPr lang="ko-KR" altLang="en-US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5153605" y="4351183"/>
            <a:ext cx="5557937" cy="410547"/>
          </a:xfrm>
          <a:prstGeom prst="rect">
            <a:avLst/>
          </a:prstGeom>
          <a:solidFill>
            <a:schemeClr val="bg2">
              <a:alpha val="87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대출 부적격이라는 신용 평가 모형의 결과는 신뢰할 만 한 것인가</a:t>
            </a:r>
            <a:r>
              <a:rPr lang="en-US" altLang="ko-KR" sz="1600" dirty="0" smtClea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?</a:t>
            </a:r>
            <a:endParaRPr lang="ko-KR" altLang="en-US" sz="16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9686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직사각형 37"/>
          <p:cNvSpPr/>
          <p:nvPr/>
        </p:nvSpPr>
        <p:spPr>
          <a:xfrm>
            <a:off x="536062" y="1657780"/>
            <a:ext cx="11134451" cy="3290006"/>
          </a:xfrm>
          <a:prstGeom prst="rect">
            <a:avLst/>
          </a:prstGeom>
          <a:solidFill>
            <a:schemeClr val="bg1">
              <a:lumMod val="65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1" name="직선 연결선 40"/>
          <p:cNvCxnSpPr/>
          <p:nvPr/>
        </p:nvCxnSpPr>
        <p:spPr>
          <a:xfrm flipV="1">
            <a:off x="7136647" y="447785"/>
            <a:ext cx="5057695" cy="764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7184168" y="92923"/>
            <a:ext cx="46124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 </a:t>
            </a:r>
            <a:r>
              <a:rPr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배경        </a:t>
            </a:r>
            <a:r>
              <a:rPr lang="en-US" altLang="ko-KR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</a:t>
            </a:r>
            <a:r>
              <a:rPr lang="ko-KR" altLang="en-US" sz="1200" b="1" dirty="0" smtClean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소개       </a:t>
            </a:r>
            <a:r>
              <a:rPr lang="en-US" altLang="ko-KR" sz="1200" b="1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</a:t>
            </a:r>
            <a:r>
              <a:rPr lang="ko-KR" altLang="en-US" sz="1200" b="1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200" b="1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EDA </a:t>
            </a:r>
            <a:r>
              <a:rPr lang="ko-KR" altLang="en-US" sz="1200" b="1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및 전처리       </a:t>
            </a:r>
            <a:r>
              <a:rPr lang="en-US" altLang="ko-KR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 </a:t>
            </a:r>
            <a:r>
              <a:rPr lang="ko-KR" altLang="en-US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분석 방향 결정</a:t>
            </a:r>
            <a:endParaRPr lang="ko-KR" altLang="en-US" sz="1200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006245" y="2933329"/>
            <a:ext cx="101743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1,  2,  3,  4,  5,  6,  7,  8, …</a:t>
            </a:r>
          </a:p>
        </p:txBody>
      </p:sp>
      <p:sp>
        <p:nvSpPr>
          <p:cNvPr id="27" name="타원 26"/>
          <p:cNvSpPr/>
          <p:nvPr/>
        </p:nvSpPr>
        <p:spPr>
          <a:xfrm>
            <a:off x="7393267" y="2391505"/>
            <a:ext cx="2272227" cy="1551710"/>
          </a:xfrm>
          <a:prstGeom prst="ellipse">
            <a:avLst/>
          </a:prstGeom>
          <a:noFill/>
          <a:ln w="57150">
            <a:solidFill>
              <a:srgbClr val="E157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8254470" y="4044052"/>
            <a:ext cx="7761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E157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7</a:t>
            </a:r>
          </a:p>
        </p:txBody>
      </p:sp>
      <p:grpSp>
        <p:nvGrpSpPr>
          <p:cNvPr id="12" name="그룹 11"/>
          <p:cNvGrpSpPr/>
          <p:nvPr/>
        </p:nvGrpSpPr>
        <p:grpSpPr>
          <a:xfrm>
            <a:off x="536062" y="5291795"/>
            <a:ext cx="11134451" cy="742950"/>
            <a:chOff x="992462" y="5186366"/>
            <a:chExt cx="10847113" cy="742950"/>
          </a:xfrm>
        </p:grpSpPr>
        <p:sp>
          <p:nvSpPr>
            <p:cNvPr id="19" name="직사각형 18"/>
            <p:cNvSpPr/>
            <p:nvPr/>
          </p:nvSpPr>
          <p:spPr>
            <a:xfrm>
              <a:off x="1006245" y="5186366"/>
              <a:ext cx="10833330" cy="74295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992462" y="5246621"/>
              <a:ext cx="1020199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신용카드 발급 수가 </a:t>
              </a:r>
              <a:r>
                <a:rPr lang="en-US" altLang="ko-KR" sz="16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7</a:t>
              </a:r>
              <a:r>
                <a:rPr lang="ko-KR" altLang="en-US" sz="16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이상인 경우</a:t>
              </a:r>
              <a:r>
                <a:rPr lang="en-US" altLang="ko-KR" sz="16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</a:t>
              </a:r>
              <a:r>
                <a:rPr lang="ko-KR" altLang="en-US" sz="16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데이터의 개수가 적고 </a:t>
              </a:r>
              <a:endParaRPr lang="en-US" altLang="ko-KR" sz="16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ko-KR" altLang="en-US" sz="16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연체자의 비율이 비슷하기 때문에 </a:t>
              </a:r>
              <a:r>
                <a:rPr lang="en-US" altLang="ko-KR" sz="16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7</a:t>
              </a:r>
              <a:r>
                <a:rPr lang="ko-KR" altLang="en-US" sz="16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로</a:t>
              </a:r>
              <a:r>
                <a:rPr lang="ko-KR" altLang="en-US" sz="16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rgbClr val="E15759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범주화</a:t>
              </a:r>
              <a:r>
                <a:rPr lang="ko-KR" altLang="en-US" sz="16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하고 </a:t>
              </a:r>
              <a:r>
                <a:rPr lang="en-US" altLang="ko-KR" sz="16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Numeric </a:t>
              </a:r>
              <a:r>
                <a:rPr lang="ko-KR" altLang="en-US" sz="16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에서 </a:t>
              </a:r>
              <a:r>
                <a:rPr lang="en-US" altLang="ko-KR" sz="16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rgbClr val="E15759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Factor</a:t>
              </a:r>
              <a:r>
                <a:rPr lang="ko-KR" altLang="en-US" sz="16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로 변환</a:t>
              </a:r>
              <a:endParaRPr lang="en-US" altLang="ko-KR" sz="16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536062" y="875643"/>
            <a:ext cx="11134452" cy="434990"/>
          </a:xfrm>
          <a:prstGeom prst="rect">
            <a:avLst/>
          </a:prstGeom>
          <a:solidFill>
            <a:srgbClr val="5D78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914400" latinLnBrk="1"/>
            <a:r>
              <a:rPr lang="ko-KR" altLang="en-US" sz="2000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신용 카드 발급 수 범주화</a:t>
            </a:r>
            <a:endParaRPr lang="ko-KR" altLang="en-US" sz="2000" b="1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76062" y="166196"/>
            <a:ext cx="4247657" cy="707886"/>
            <a:chOff x="176062" y="166196"/>
            <a:chExt cx="3672005" cy="707886"/>
          </a:xfrm>
        </p:grpSpPr>
        <p:sp>
          <p:nvSpPr>
            <p:cNvPr id="16" name="직사각형 15"/>
            <p:cNvSpPr/>
            <p:nvPr/>
          </p:nvSpPr>
          <p:spPr>
            <a:xfrm>
              <a:off x="176062" y="189922"/>
              <a:ext cx="360000" cy="360000"/>
            </a:xfrm>
            <a:prstGeom prst="rect">
              <a:avLst/>
            </a:prstGeom>
            <a:solidFill>
              <a:srgbClr val="5D78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</a:t>
              </a:r>
              <a:endParaRPr lang="ko-KR" altLang="en-US" sz="2000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36062" y="166196"/>
              <a:ext cx="331200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spc="6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나눔바른고딕" pitchFamily="50" charset="-127"/>
                  <a:ea typeface="나눔바른고딕" pitchFamily="50" charset="-127"/>
                </a:rPr>
                <a:t>분석 배경 및 데이터 처리</a:t>
              </a:r>
              <a:endParaRPr lang="ko-KR" altLang="en-US" sz="2000" b="1" spc="6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72038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직선 연결선 40"/>
          <p:cNvCxnSpPr/>
          <p:nvPr/>
        </p:nvCxnSpPr>
        <p:spPr>
          <a:xfrm flipV="1">
            <a:off x="7136647" y="447785"/>
            <a:ext cx="5057695" cy="764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7184168" y="92923"/>
            <a:ext cx="46124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 </a:t>
            </a:r>
            <a:r>
              <a:rPr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배경        </a:t>
            </a:r>
            <a:r>
              <a:rPr lang="en-US" altLang="ko-KR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</a:t>
            </a:r>
            <a:r>
              <a:rPr lang="ko-KR" altLang="en-US" sz="1200" b="1" dirty="0" smtClean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소개       </a:t>
            </a:r>
            <a:r>
              <a:rPr lang="en-US" altLang="ko-KR" sz="1200" b="1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</a:t>
            </a:r>
            <a:r>
              <a:rPr lang="ko-KR" altLang="en-US" sz="1200" b="1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200" b="1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EDA </a:t>
            </a:r>
            <a:r>
              <a:rPr lang="ko-KR" altLang="en-US" sz="1200" b="1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및 전처리       </a:t>
            </a:r>
            <a:r>
              <a:rPr lang="en-US" altLang="ko-KR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 </a:t>
            </a:r>
            <a:r>
              <a:rPr lang="ko-KR" altLang="en-US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분석 방향 결정</a:t>
            </a:r>
            <a:endParaRPr lang="ko-KR" altLang="en-US" sz="1200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4934801" y="3605710"/>
            <a:ext cx="2419349" cy="93825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직사각형 33"/>
          <p:cNvSpPr/>
          <p:nvPr/>
        </p:nvSpPr>
        <p:spPr>
          <a:xfrm>
            <a:off x="4934801" y="3692317"/>
            <a:ext cx="2357436" cy="7117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ko-KR" altLang="en-US" sz="1400" b="1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대부분 </a:t>
            </a:r>
            <a:r>
              <a:rPr lang="en-US" altLang="ko-KR" sz="1400" b="1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</a:t>
            </a:r>
            <a:r>
              <a:rPr lang="ko-KR" altLang="en-US" sz="1400" b="1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비율이 </a:t>
            </a:r>
            <a:endParaRPr lang="en-US" altLang="ko-KR" sz="1400" b="1" spc="300" dirty="0" smtClean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0" algn="ctr">
              <a:lnSpc>
                <a:spcPct val="150000"/>
              </a:lnSpc>
            </a:pPr>
            <a:r>
              <a:rPr lang="ko-KR" altLang="en-US" sz="1400" b="1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높은 것을 확인</a:t>
            </a:r>
            <a:endParaRPr lang="en-US" altLang="ko-KR" sz="1400" b="1" spc="30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536062" y="1696758"/>
            <a:ext cx="3784826" cy="2185328"/>
            <a:chOff x="945426" y="2149275"/>
            <a:chExt cx="3784826" cy="2185328"/>
          </a:xfrm>
        </p:grpSpPr>
        <p:sp>
          <p:nvSpPr>
            <p:cNvPr id="42" name="TextBox 41"/>
            <p:cNvSpPr txBox="1"/>
            <p:nvPr/>
          </p:nvSpPr>
          <p:spPr>
            <a:xfrm>
              <a:off x="1378317" y="4046128"/>
              <a:ext cx="291904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b="1" spc="30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대출정보 현재 총 금액</a:t>
              </a:r>
              <a:r>
                <a:rPr lang="en-US" altLang="ko-KR" sz="1100" b="1" spc="30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[</a:t>
              </a:r>
              <a:r>
                <a:rPr lang="ko-KR" altLang="en-US" sz="1100" b="1" spc="30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신용대출</a:t>
              </a:r>
              <a:r>
                <a:rPr lang="en-US" altLang="ko-KR" sz="1100" b="1" spc="30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]</a:t>
              </a:r>
              <a:endParaRPr lang="ko-KR" altLang="en-US" sz="1100" b="1" spc="3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5" name="그룹 4"/>
            <p:cNvGrpSpPr/>
            <p:nvPr/>
          </p:nvGrpSpPr>
          <p:grpSpPr>
            <a:xfrm>
              <a:off x="945426" y="2149275"/>
              <a:ext cx="3784826" cy="2185328"/>
              <a:chOff x="945426" y="2149275"/>
              <a:chExt cx="3784826" cy="2185328"/>
            </a:xfrm>
          </p:grpSpPr>
          <p:pic>
            <p:nvPicPr>
              <p:cNvPr id="43" name="Picture 2"/>
              <p:cNvPicPr>
                <a:picLocks noChangeAspect="1" noChangeArrowheads="1"/>
              </p:cNvPicPr>
              <p:nvPr/>
            </p:nvPicPr>
            <p:blipFill rotWithShape="1">
              <a:blip r:embed="rId3"/>
              <a:srcRect l="2214" r="47325" b="3241"/>
              <a:stretch/>
            </p:blipFill>
            <p:spPr bwMode="auto">
              <a:xfrm>
                <a:off x="1115998" y="2254969"/>
                <a:ext cx="3438408" cy="181285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47" name="직사각형 46"/>
              <p:cNvSpPr/>
              <p:nvPr/>
            </p:nvSpPr>
            <p:spPr>
              <a:xfrm>
                <a:off x="945426" y="2149275"/>
                <a:ext cx="3784826" cy="2185328"/>
              </a:xfrm>
              <a:prstGeom prst="rect">
                <a:avLst/>
              </a:prstGeom>
              <a:noFill/>
              <a:ln w="1905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8" name="그룹 7"/>
          <p:cNvGrpSpPr/>
          <p:nvPr/>
        </p:nvGrpSpPr>
        <p:grpSpPr>
          <a:xfrm>
            <a:off x="7885688" y="1615118"/>
            <a:ext cx="3784826" cy="2185328"/>
            <a:chOff x="4840418" y="2149275"/>
            <a:chExt cx="3784826" cy="2185328"/>
          </a:xfrm>
        </p:grpSpPr>
        <p:sp>
          <p:nvSpPr>
            <p:cNvPr id="44" name="TextBox 43"/>
            <p:cNvSpPr txBox="1"/>
            <p:nvPr/>
          </p:nvSpPr>
          <p:spPr>
            <a:xfrm>
              <a:off x="5273309" y="4046128"/>
              <a:ext cx="291904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b="1" spc="30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대출정보 현재 총 금액</a:t>
              </a:r>
              <a:endParaRPr lang="ko-KR" altLang="en-US" sz="1100" b="1" spc="3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4840418" y="2149275"/>
              <a:ext cx="3784826" cy="2185328"/>
              <a:chOff x="4840418" y="2149275"/>
              <a:chExt cx="3784826" cy="2185328"/>
            </a:xfrm>
          </p:grpSpPr>
          <p:pic>
            <p:nvPicPr>
              <p:cNvPr id="1026" name="Picture 2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4939193" y="2272441"/>
                <a:ext cx="3439856" cy="177571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48" name="직사각형 47"/>
              <p:cNvSpPr/>
              <p:nvPr/>
            </p:nvSpPr>
            <p:spPr>
              <a:xfrm>
                <a:off x="4840418" y="2149275"/>
                <a:ext cx="3784826" cy="2185328"/>
              </a:xfrm>
              <a:prstGeom prst="rect">
                <a:avLst/>
              </a:prstGeom>
              <a:noFill/>
              <a:ln w="1905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0" name="그룹 9"/>
          <p:cNvGrpSpPr/>
          <p:nvPr/>
        </p:nvGrpSpPr>
        <p:grpSpPr>
          <a:xfrm>
            <a:off x="7885688" y="4174054"/>
            <a:ext cx="3784826" cy="2185328"/>
            <a:chOff x="4840418" y="4452860"/>
            <a:chExt cx="3784826" cy="2185328"/>
          </a:xfrm>
        </p:grpSpPr>
        <p:pic>
          <p:nvPicPr>
            <p:cNvPr id="1029" name="Picture 5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4870309" y="4522047"/>
              <a:ext cx="3508740" cy="177280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46" name="TextBox 45"/>
            <p:cNvSpPr txBox="1"/>
            <p:nvPr/>
          </p:nvSpPr>
          <p:spPr>
            <a:xfrm>
              <a:off x="5273309" y="6323335"/>
              <a:ext cx="291904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b="1" spc="30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한화생명 약관대출가능잔액</a:t>
              </a:r>
              <a:endParaRPr lang="ko-KR" altLang="en-US" sz="1100" b="1" spc="3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9" name="직사각형 48"/>
            <p:cNvSpPr/>
            <p:nvPr/>
          </p:nvSpPr>
          <p:spPr>
            <a:xfrm>
              <a:off x="4840418" y="4452860"/>
              <a:ext cx="3784826" cy="2185328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536062" y="4255694"/>
            <a:ext cx="3784826" cy="2185328"/>
            <a:chOff x="945426" y="4452859"/>
            <a:chExt cx="3784826" cy="2185328"/>
          </a:xfrm>
        </p:grpSpPr>
        <p:sp>
          <p:nvSpPr>
            <p:cNvPr id="45" name="TextBox 44"/>
            <p:cNvSpPr txBox="1"/>
            <p:nvPr/>
          </p:nvSpPr>
          <p:spPr>
            <a:xfrm>
              <a:off x="1378317" y="6323335"/>
              <a:ext cx="291904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b="1" spc="30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통신요금 당월 연체금액</a:t>
              </a:r>
              <a:endParaRPr lang="ko-KR" altLang="en-US" sz="1100" b="1" spc="3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1028" name="Picture 4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1115998" y="4543422"/>
              <a:ext cx="3473572" cy="175504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50" name="직사각형 49"/>
            <p:cNvSpPr/>
            <p:nvPr/>
          </p:nvSpPr>
          <p:spPr>
            <a:xfrm>
              <a:off x="945426" y="4452859"/>
              <a:ext cx="3784826" cy="2185328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8" name="직사각형 37"/>
          <p:cNvSpPr/>
          <p:nvPr/>
        </p:nvSpPr>
        <p:spPr>
          <a:xfrm>
            <a:off x="536062" y="875643"/>
            <a:ext cx="11134452" cy="434990"/>
          </a:xfrm>
          <a:prstGeom prst="rect">
            <a:avLst/>
          </a:prstGeom>
          <a:solidFill>
            <a:srgbClr val="5D78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914400" latinLnBrk="1"/>
            <a:r>
              <a:rPr lang="ko-KR" altLang="en-US" sz="2000" b="1" dirty="0" err="1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연속형</a:t>
            </a:r>
            <a:r>
              <a:rPr lang="ko-KR" altLang="en-US" sz="2000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000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변수 대부분 </a:t>
            </a:r>
            <a:r>
              <a:rPr lang="en-US" altLang="ko-KR" sz="2000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</a:t>
            </a:r>
            <a:r>
              <a:rPr lang="ko-KR" altLang="en-US" sz="2000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 </a:t>
            </a:r>
            <a:r>
              <a:rPr lang="en-US" altLang="ko-KR" sz="2000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sparse </a:t>
            </a:r>
            <a:r>
              <a:rPr lang="ko-KR" altLang="en-US" sz="2000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</a:t>
            </a:r>
            <a:endParaRPr lang="ko-KR" altLang="en-US" sz="2000" b="1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9" name="그룹 28"/>
          <p:cNvGrpSpPr/>
          <p:nvPr/>
        </p:nvGrpSpPr>
        <p:grpSpPr>
          <a:xfrm>
            <a:off x="176062" y="166196"/>
            <a:ext cx="4247657" cy="707886"/>
            <a:chOff x="176062" y="166196"/>
            <a:chExt cx="3672005" cy="707886"/>
          </a:xfrm>
        </p:grpSpPr>
        <p:sp>
          <p:nvSpPr>
            <p:cNvPr id="30" name="직사각형 29"/>
            <p:cNvSpPr/>
            <p:nvPr/>
          </p:nvSpPr>
          <p:spPr>
            <a:xfrm>
              <a:off x="176062" y="189922"/>
              <a:ext cx="360000" cy="360000"/>
            </a:xfrm>
            <a:prstGeom prst="rect">
              <a:avLst/>
            </a:prstGeom>
            <a:solidFill>
              <a:srgbClr val="5D78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</a:t>
              </a:r>
              <a:endParaRPr lang="ko-KR" altLang="en-US" sz="2000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536062" y="166196"/>
              <a:ext cx="331200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spc="6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나눔바른고딕" pitchFamily="50" charset="-127"/>
                  <a:ea typeface="나눔바른고딕" pitchFamily="50" charset="-127"/>
                </a:rPr>
                <a:t>분석 배경 및 데이터 처리</a:t>
              </a:r>
              <a:endParaRPr lang="ko-KR" altLang="en-US" sz="2000" b="1" spc="6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8719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/>
          <p:cNvSpPr/>
          <p:nvPr/>
        </p:nvSpPr>
        <p:spPr>
          <a:xfrm>
            <a:off x="536063" y="1657780"/>
            <a:ext cx="8514632" cy="4901640"/>
          </a:xfrm>
          <a:prstGeom prst="rect">
            <a:avLst/>
          </a:prstGeom>
          <a:solidFill>
            <a:schemeClr val="bg1">
              <a:lumMod val="65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1" name="직선 연결선 40"/>
          <p:cNvCxnSpPr/>
          <p:nvPr/>
        </p:nvCxnSpPr>
        <p:spPr>
          <a:xfrm flipV="1">
            <a:off x="7136647" y="447785"/>
            <a:ext cx="5057695" cy="764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7184168" y="92923"/>
            <a:ext cx="46124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 </a:t>
            </a:r>
            <a:r>
              <a:rPr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배경        </a:t>
            </a:r>
            <a:r>
              <a:rPr lang="en-US" altLang="ko-KR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</a:t>
            </a:r>
            <a:r>
              <a:rPr lang="ko-KR" altLang="en-US" sz="1200" b="1" dirty="0" smtClean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소개       </a:t>
            </a:r>
            <a:r>
              <a:rPr lang="en-US" altLang="ko-KR" sz="1200" b="1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</a:t>
            </a:r>
            <a:r>
              <a:rPr lang="ko-KR" altLang="en-US" sz="1200" b="1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200" b="1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EDA </a:t>
            </a:r>
            <a:r>
              <a:rPr lang="ko-KR" altLang="en-US" sz="1200" b="1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및 전처리       </a:t>
            </a:r>
            <a:r>
              <a:rPr lang="en-US" altLang="ko-KR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 </a:t>
            </a:r>
            <a:r>
              <a:rPr lang="ko-KR" altLang="en-US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분석 방향 결정</a:t>
            </a:r>
            <a:endParaRPr lang="ko-KR" altLang="en-US" sz="1200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6" name="그룹 10"/>
          <p:cNvGrpSpPr/>
          <p:nvPr/>
        </p:nvGrpSpPr>
        <p:grpSpPr>
          <a:xfrm>
            <a:off x="9420227" y="3037762"/>
            <a:ext cx="2250288" cy="2171703"/>
            <a:chOff x="9420226" y="3131537"/>
            <a:chExt cx="2419349" cy="2171703"/>
          </a:xfrm>
        </p:grpSpPr>
        <p:sp>
          <p:nvSpPr>
            <p:cNvPr id="17" name="직사각형 16"/>
            <p:cNvSpPr/>
            <p:nvPr/>
          </p:nvSpPr>
          <p:spPr>
            <a:xfrm>
              <a:off x="9420226" y="3131537"/>
              <a:ext cx="2419349" cy="217170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9420226" y="3534672"/>
              <a:ext cx="2357436" cy="10618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>
                <a:lnSpc>
                  <a:spcPct val="150000"/>
                </a:lnSpc>
              </a:pPr>
              <a:r>
                <a:rPr lang="ko-KR" altLang="en-US" sz="1400" b="1" spc="30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파생변수</a:t>
              </a:r>
              <a:r>
                <a:rPr lang="ko-KR" altLang="en-US" sz="1400" b="1" spc="30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를</a:t>
              </a:r>
              <a:r>
                <a:rPr lang="ko-KR" altLang="en-US" sz="1400" b="1" spc="30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포함하여 </a:t>
              </a:r>
              <a:r>
                <a:rPr lang="en-US" altLang="ko-KR" sz="1400" b="1" spc="30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30</a:t>
              </a:r>
              <a:r>
                <a:rPr lang="ko-KR" altLang="en-US" sz="1400" b="1" spc="30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개의 변수</a:t>
              </a:r>
              <a:endParaRPr lang="en-US" altLang="ko-KR" sz="1400" b="1" spc="3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lvl="0" algn="ctr">
                <a:lnSpc>
                  <a:spcPct val="150000"/>
                </a:lnSpc>
              </a:pPr>
              <a:r>
                <a:rPr lang="en-US" altLang="ko-KR" sz="1400" b="1" spc="30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rgbClr val="E15759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LOG </a:t>
              </a:r>
              <a:r>
                <a:rPr lang="ko-KR" altLang="en-US" sz="1400" b="1" spc="30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rgbClr val="E15759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변환</a:t>
              </a:r>
              <a:endParaRPr lang="en-US" altLang="ko-KR" sz="1400" b="1" spc="3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E157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9" name="그룹 12"/>
          <p:cNvGrpSpPr/>
          <p:nvPr/>
        </p:nvGrpSpPr>
        <p:grpSpPr>
          <a:xfrm>
            <a:off x="854535" y="2089592"/>
            <a:ext cx="3536576" cy="4180508"/>
            <a:chOff x="1143000" y="2175842"/>
            <a:chExt cx="4065494" cy="4180508"/>
          </a:xfrm>
        </p:grpSpPr>
        <p:pic>
          <p:nvPicPr>
            <p:cNvPr id="23" name="Picture 2"/>
            <p:cNvPicPr>
              <a:picLocks noChangeAspect="1" noChangeArrowheads="1"/>
            </p:cNvPicPr>
            <p:nvPr/>
          </p:nvPicPr>
          <p:blipFill rotWithShape="1">
            <a:blip r:embed="rId3"/>
            <a:srcRect l="2214" r="47325" b="3241"/>
            <a:stretch/>
          </p:blipFill>
          <p:spPr bwMode="auto">
            <a:xfrm>
              <a:off x="1143000" y="2175842"/>
              <a:ext cx="4065494" cy="39249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27" name="TextBox 26"/>
            <p:cNvSpPr txBox="1"/>
            <p:nvPr/>
          </p:nvSpPr>
          <p:spPr>
            <a:xfrm>
              <a:off x="2388728" y="6094740"/>
              <a:ext cx="191288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b="1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TOT_CLIF_AMT</a:t>
              </a:r>
              <a:endParaRPr lang="ko-KR" altLang="en-US" sz="1100" b="1" spc="3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28" name="그룹 11"/>
          <p:cNvGrpSpPr/>
          <p:nvPr/>
        </p:nvGrpSpPr>
        <p:grpSpPr>
          <a:xfrm>
            <a:off x="5178758" y="2089592"/>
            <a:ext cx="3429841" cy="4180508"/>
            <a:chOff x="5785037" y="2175842"/>
            <a:chExt cx="3429841" cy="4180508"/>
          </a:xfrm>
        </p:grpSpPr>
        <p:sp>
          <p:nvSpPr>
            <p:cNvPr id="29" name="TextBox 28"/>
            <p:cNvSpPr txBox="1"/>
            <p:nvPr/>
          </p:nvSpPr>
          <p:spPr>
            <a:xfrm>
              <a:off x="6378456" y="6094740"/>
              <a:ext cx="224300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b="1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Log(TOT_CLIF_AMT)</a:t>
              </a:r>
              <a:endParaRPr lang="ko-KR" altLang="en-US" sz="1100" b="1" spc="3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30" name="그림 2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85037" y="2175842"/>
              <a:ext cx="3429841" cy="3924922"/>
            </a:xfrm>
            <a:prstGeom prst="rect">
              <a:avLst/>
            </a:prstGeom>
          </p:spPr>
        </p:pic>
      </p:grpSp>
      <p:sp>
        <p:nvSpPr>
          <p:cNvPr id="31" name="이등변 삼각형 30"/>
          <p:cNvSpPr/>
          <p:nvPr/>
        </p:nvSpPr>
        <p:spPr>
          <a:xfrm rot="5400000">
            <a:off x="4348749" y="3689187"/>
            <a:ext cx="810456" cy="725733"/>
          </a:xfrm>
          <a:prstGeom prst="triangle">
            <a:avLst/>
          </a:prstGeom>
          <a:gradFill>
            <a:gsLst>
              <a:gs pos="0">
                <a:schemeClr val="tx1">
                  <a:lumMod val="50000"/>
                  <a:lumOff val="50000"/>
                </a:schemeClr>
              </a:gs>
              <a:gs pos="88000">
                <a:schemeClr val="bg1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536062" y="875643"/>
            <a:ext cx="11134452" cy="434990"/>
          </a:xfrm>
          <a:prstGeom prst="rect">
            <a:avLst/>
          </a:prstGeom>
          <a:solidFill>
            <a:srgbClr val="5D78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914400" latinLnBrk="1"/>
            <a:r>
              <a:rPr lang="en-US" altLang="ko-KR" sz="2000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Log </a:t>
            </a:r>
            <a:r>
              <a:rPr lang="ko-KR" altLang="en-US" sz="2000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변환을 이용해 변수를 정규화</a:t>
            </a:r>
            <a:endParaRPr lang="ko-KR" altLang="en-US" sz="2000" b="1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176062" y="166196"/>
            <a:ext cx="4247657" cy="707886"/>
            <a:chOff x="176062" y="166196"/>
            <a:chExt cx="3672005" cy="707886"/>
          </a:xfrm>
        </p:grpSpPr>
        <p:sp>
          <p:nvSpPr>
            <p:cNvPr id="22" name="직사각형 21"/>
            <p:cNvSpPr/>
            <p:nvPr/>
          </p:nvSpPr>
          <p:spPr>
            <a:xfrm>
              <a:off x="176062" y="189922"/>
              <a:ext cx="360000" cy="360000"/>
            </a:xfrm>
            <a:prstGeom prst="rect">
              <a:avLst/>
            </a:prstGeom>
            <a:solidFill>
              <a:srgbClr val="5D78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</a:t>
              </a:r>
              <a:endParaRPr lang="ko-KR" altLang="en-US" sz="2000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536062" y="166196"/>
              <a:ext cx="331200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spc="6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나눔바른고딕" pitchFamily="50" charset="-127"/>
                  <a:ea typeface="나눔바른고딕" pitchFamily="50" charset="-127"/>
                </a:rPr>
                <a:t>분석 배경 및 데이터 처리</a:t>
              </a:r>
              <a:endParaRPr lang="ko-KR" altLang="en-US" sz="2000" b="1" spc="6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61879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직선 연결선 40"/>
          <p:cNvCxnSpPr/>
          <p:nvPr/>
        </p:nvCxnSpPr>
        <p:spPr>
          <a:xfrm flipV="1">
            <a:off x="7136647" y="447785"/>
            <a:ext cx="5057695" cy="764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7184168" y="92923"/>
            <a:ext cx="46124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 </a:t>
            </a:r>
            <a:r>
              <a:rPr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배경        </a:t>
            </a:r>
            <a:r>
              <a:rPr lang="en-US" altLang="ko-KR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</a:t>
            </a:r>
            <a:r>
              <a:rPr lang="ko-KR" altLang="en-US" sz="1200" b="1" dirty="0" smtClean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소개       </a:t>
            </a:r>
            <a:r>
              <a:rPr lang="en-US" altLang="ko-KR" sz="1200" b="1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</a:t>
            </a:r>
            <a:r>
              <a:rPr lang="ko-KR" altLang="en-US" sz="1200" b="1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200" b="1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EDA </a:t>
            </a:r>
            <a:r>
              <a:rPr lang="ko-KR" altLang="en-US" sz="1200" b="1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및 전처리       </a:t>
            </a:r>
            <a:r>
              <a:rPr lang="en-US" altLang="ko-KR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 </a:t>
            </a:r>
            <a:r>
              <a:rPr lang="ko-KR" altLang="en-US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분석 방향 결정</a:t>
            </a:r>
            <a:endParaRPr lang="ko-KR" altLang="en-US" sz="1200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873682" y="1730846"/>
            <a:ext cx="10229756" cy="4589462"/>
            <a:chOff x="743054" y="2123454"/>
            <a:chExt cx="10229756" cy="4589462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3"/>
            <a:srcRect l="2415"/>
            <a:stretch>
              <a:fillRect/>
            </a:stretch>
          </p:blipFill>
          <p:spPr>
            <a:xfrm>
              <a:off x="1450731" y="2123454"/>
              <a:ext cx="9522079" cy="4271758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4486831" y="6451306"/>
              <a:ext cx="367740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spc="30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직업정보</a:t>
              </a:r>
              <a:endParaRPr lang="en-US" altLang="ko-KR" sz="11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743054" y="3739862"/>
              <a:ext cx="996276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spc="30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추</a:t>
              </a:r>
              <a:endParaRPr lang="en-US" altLang="ko-KR" sz="1100" spc="30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ko-KR" altLang="en-US" sz="1100" spc="30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정</a:t>
              </a:r>
              <a:endParaRPr lang="en-US" altLang="ko-KR" sz="1100" spc="30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ko-KR" altLang="en-US" sz="1100" spc="30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소</a:t>
              </a:r>
              <a:endParaRPr lang="en-US" altLang="ko-KR" sz="1100" spc="30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ko-KR" altLang="en-US" sz="1100" spc="30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득</a:t>
              </a:r>
              <a:endParaRPr lang="en-US" altLang="ko-KR" sz="1100" spc="30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31" name="직사각형 30"/>
          <p:cNvSpPr/>
          <p:nvPr/>
        </p:nvSpPr>
        <p:spPr>
          <a:xfrm>
            <a:off x="536062" y="875643"/>
            <a:ext cx="11134452" cy="434990"/>
          </a:xfrm>
          <a:prstGeom prst="rect">
            <a:avLst/>
          </a:prstGeom>
          <a:solidFill>
            <a:srgbClr val="5D78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914400" latinLnBrk="1"/>
            <a:r>
              <a:rPr lang="ko-KR" altLang="en-US" sz="2000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표준화의 필요성</a:t>
            </a:r>
            <a:endParaRPr lang="ko-KR" altLang="en-US" sz="2000" b="1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176062" y="166196"/>
            <a:ext cx="4247657" cy="707886"/>
            <a:chOff x="176062" y="166196"/>
            <a:chExt cx="3672005" cy="707886"/>
          </a:xfrm>
        </p:grpSpPr>
        <p:sp>
          <p:nvSpPr>
            <p:cNvPr id="13" name="직사각형 12"/>
            <p:cNvSpPr/>
            <p:nvPr/>
          </p:nvSpPr>
          <p:spPr>
            <a:xfrm>
              <a:off x="176062" y="189922"/>
              <a:ext cx="360000" cy="360000"/>
            </a:xfrm>
            <a:prstGeom prst="rect">
              <a:avLst/>
            </a:prstGeom>
            <a:solidFill>
              <a:srgbClr val="5D78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</a:t>
              </a:r>
              <a:endParaRPr lang="ko-KR" altLang="en-US" sz="2000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36062" y="166196"/>
              <a:ext cx="331200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spc="6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나눔바른고딕" pitchFamily="50" charset="-127"/>
                  <a:ea typeface="나눔바른고딕" pitchFamily="50" charset="-127"/>
                </a:rPr>
                <a:t>분석 배경 및 데이터 처리</a:t>
              </a:r>
              <a:endParaRPr lang="ko-KR" altLang="en-US" sz="2000" b="1" spc="6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22057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직사각형 41"/>
          <p:cNvSpPr/>
          <p:nvPr/>
        </p:nvSpPr>
        <p:spPr>
          <a:xfrm>
            <a:off x="536062" y="1657779"/>
            <a:ext cx="11134452" cy="4817665"/>
          </a:xfrm>
          <a:prstGeom prst="rect">
            <a:avLst/>
          </a:prstGeom>
          <a:solidFill>
            <a:schemeClr val="bg1">
              <a:lumMod val="65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1" name="직선 연결선 40"/>
          <p:cNvCxnSpPr/>
          <p:nvPr/>
        </p:nvCxnSpPr>
        <p:spPr>
          <a:xfrm flipV="1">
            <a:off x="7136647" y="447785"/>
            <a:ext cx="5057695" cy="764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7184168" y="92923"/>
            <a:ext cx="46124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 </a:t>
            </a:r>
            <a:r>
              <a:rPr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배경        </a:t>
            </a:r>
            <a:r>
              <a:rPr lang="en-US" altLang="ko-KR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</a:t>
            </a:r>
            <a:r>
              <a:rPr lang="ko-KR" altLang="en-US" sz="1200" b="1" dirty="0" smtClean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소개       </a:t>
            </a:r>
            <a:r>
              <a:rPr lang="en-US" altLang="ko-KR" sz="1200" b="1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</a:t>
            </a:r>
            <a:r>
              <a:rPr lang="ko-KR" altLang="en-US" sz="1200" b="1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200" b="1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EDA </a:t>
            </a:r>
            <a:r>
              <a:rPr lang="ko-KR" altLang="en-US" sz="1200" b="1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및 전처리       </a:t>
            </a:r>
            <a:r>
              <a:rPr lang="en-US" altLang="ko-KR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 </a:t>
            </a:r>
            <a:r>
              <a:rPr lang="ko-KR" altLang="en-US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분석 방향 결정</a:t>
            </a:r>
            <a:endParaRPr lang="ko-KR" altLang="en-US" sz="1200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954076" y="3102571"/>
            <a:ext cx="8352831" cy="118805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1175828" y="5182270"/>
            <a:ext cx="106583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배우자</a:t>
            </a:r>
            <a:r>
              <a:rPr lang="en-US" altLang="ko-KR" sz="2400" b="1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2400" b="1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가구 추정소득도 </a:t>
            </a:r>
            <a:r>
              <a:rPr lang="ko-KR" altLang="en-US" sz="2400" b="1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동일하게 </a:t>
            </a:r>
            <a:r>
              <a:rPr lang="ko-KR" altLang="en-US" sz="3600" b="1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F96C6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표준화</a:t>
            </a:r>
            <a:endParaRPr lang="en-US" altLang="ko-KR" sz="3600" b="1" spc="300" dirty="0" smtClean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rgbClr val="F96C6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3187862" y="3337853"/>
            <a:ext cx="8022322" cy="736441"/>
            <a:chOff x="4500436" y="2725353"/>
            <a:chExt cx="2561511" cy="736441"/>
          </a:xfrm>
        </p:grpSpPr>
        <p:sp>
          <p:nvSpPr>
            <p:cNvPr id="27" name="TextBox 26"/>
            <p:cNvSpPr txBox="1"/>
            <p:nvPr/>
          </p:nvSpPr>
          <p:spPr>
            <a:xfrm>
              <a:off x="4500436" y="2937259"/>
              <a:ext cx="134057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spc="30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STD_CUST_JOB_INCM </a:t>
              </a:r>
              <a:r>
                <a:rPr lang="en-US" altLang="ko-KR" sz="14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=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5380331" y="2725353"/>
              <a:ext cx="168161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공무원 </a:t>
              </a:r>
              <a:r>
                <a:rPr lang="en-US" altLang="ko-KR" sz="14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A</a:t>
              </a:r>
              <a:r>
                <a:rPr lang="ko-KR" altLang="en-US" sz="14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씨 추정소득</a:t>
              </a:r>
              <a:r>
                <a:rPr lang="en-US" altLang="ko-KR" sz="14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– </a:t>
              </a:r>
              <a:r>
                <a:rPr lang="ko-KR" altLang="en-US" sz="14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전체 공무원 평균 소득</a:t>
              </a:r>
              <a:endParaRPr lang="en-US" altLang="ko-KR" sz="14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5702153" y="3154017"/>
              <a:ext cx="103797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spc="30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전체 공무원 소득 표준편차</a:t>
              </a:r>
              <a:endParaRPr lang="en-US" altLang="ko-KR" sz="14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32" name="직선 연결선 31"/>
            <p:cNvCxnSpPr/>
            <p:nvPr/>
          </p:nvCxnSpPr>
          <p:spPr>
            <a:xfrm>
              <a:off x="5478880" y="3081676"/>
              <a:ext cx="1468582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그룹 4"/>
          <p:cNvGrpSpPr/>
          <p:nvPr/>
        </p:nvGrpSpPr>
        <p:grpSpPr>
          <a:xfrm>
            <a:off x="1031961" y="3079832"/>
            <a:ext cx="1466839" cy="1524630"/>
            <a:chOff x="1023791" y="3245090"/>
            <a:chExt cx="1466839" cy="1524630"/>
          </a:xfrm>
        </p:grpSpPr>
        <p:pic>
          <p:nvPicPr>
            <p:cNvPr id="34" name="Picture 2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167658" y="3245090"/>
              <a:ext cx="1179106" cy="11858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35" name="TextBox 34"/>
            <p:cNvSpPr txBox="1"/>
            <p:nvPr/>
          </p:nvSpPr>
          <p:spPr>
            <a:xfrm>
              <a:off x="1023791" y="4492721"/>
              <a:ext cx="146683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spc="30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공무원 </a:t>
              </a:r>
              <a:r>
                <a:rPr lang="en-US" altLang="ko-KR" sz="1200" spc="30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A</a:t>
              </a:r>
              <a:r>
                <a:rPr lang="ko-KR" altLang="en-US" sz="1200" spc="30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씨</a:t>
              </a:r>
              <a:endParaRPr lang="en-US" altLang="ko-KR" sz="1200" spc="3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0" name="직사각형 39"/>
          <p:cNvSpPr/>
          <p:nvPr/>
        </p:nvSpPr>
        <p:spPr>
          <a:xfrm>
            <a:off x="536062" y="875643"/>
            <a:ext cx="11134452" cy="434990"/>
          </a:xfrm>
          <a:prstGeom prst="rect">
            <a:avLst/>
          </a:prstGeom>
          <a:solidFill>
            <a:srgbClr val="5D78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914400" latinLnBrk="1"/>
            <a:r>
              <a:rPr lang="ko-KR" altLang="en-US" sz="2000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직업에 따른 추정소득 차이 존재 → 직업 별로 표준화 필요</a:t>
            </a:r>
            <a:endParaRPr lang="ko-KR" altLang="en-US" sz="2000" b="1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026" name="Picture 2" descr="C:\Users\lifebloom\Downloads\girl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165" y="3032267"/>
            <a:ext cx="1233428" cy="1233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그룹 20"/>
          <p:cNvGrpSpPr/>
          <p:nvPr/>
        </p:nvGrpSpPr>
        <p:grpSpPr>
          <a:xfrm>
            <a:off x="176062" y="166196"/>
            <a:ext cx="4247657" cy="707886"/>
            <a:chOff x="176062" y="166196"/>
            <a:chExt cx="3672005" cy="707886"/>
          </a:xfrm>
        </p:grpSpPr>
        <p:sp>
          <p:nvSpPr>
            <p:cNvPr id="22" name="직사각형 21"/>
            <p:cNvSpPr/>
            <p:nvPr/>
          </p:nvSpPr>
          <p:spPr>
            <a:xfrm>
              <a:off x="176062" y="189922"/>
              <a:ext cx="360000" cy="360000"/>
            </a:xfrm>
            <a:prstGeom prst="rect">
              <a:avLst/>
            </a:prstGeom>
            <a:solidFill>
              <a:srgbClr val="5D78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</a:t>
              </a:r>
              <a:endParaRPr lang="ko-KR" altLang="en-US" sz="2000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536062" y="166196"/>
              <a:ext cx="331200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spc="6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나눔바른고딕" pitchFamily="50" charset="-127"/>
                  <a:ea typeface="나눔바른고딕" pitchFamily="50" charset="-127"/>
                </a:rPr>
                <a:t>분석 배경 및 데이터 처리</a:t>
              </a:r>
              <a:endParaRPr lang="ko-KR" altLang="en-US" sz="2000" b="1" spc="6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30173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/>
          <p:cNvSpPr/>
          <p:nvPr/>
        </p:nvSpPr>
        <p:spPr>
          <a:xfrm>
            <a:off x="536062" y="1657779"/>
            <a:ext cx="7092176" cy="4817665"/>
          </a:xfrm>
          <a:prstGeom prst="rect">
            <a:avLst/>
          </a:prstGeom>
          <a:solidFill>
            <a:schemeClr val="bg1">
              <a:lumMod val="65000"/>
              <a:alpha val="0"/>
            </a:schemeClr>
          </a:solidFill>
          <a:ln w="25400">
            <a:solidFill>
              <a:srgbClr val="D8D8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/>
          <p:cNvSpPr txBox="1"/>
          <p:nvPr/>
        </p:nvSpPr>
        <p:spPr>
          <a:xfrm>
            <a:off x="477795" y="1788584"/>
            <a:ext cx="25488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최근 신용등급</a:t>
            </a:r>
            <a:endParaRPr lang="en-US" altLang="ko-KR" sz="1100" b="1" spc="300" dirty="0" smtClean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aphicFrame>
        <p:nvGraphicFramePr>
          <p:cNvPr id="36" name="차트 35"/>
          <p:cNvGraphicFramePr/>
          <p:nvPr>
            <p:extLst>
              <p:ext uri="{D42A27DB-BD31-4B8C-83A1-F6EECF244321}">
                <p14:modId xmlns:p14="http://schemas.microsoft.com/office/powerpoint/2010/main" val="2170976574"/>
              </p:ext>
            </p:extLst>
          </p:nvPr>
        </p:nvGraphicFramePr>
        <p:xfrm>
          <a:off x="837389" y="1885331"/>
          <a:ext cx="6205962" cy="40584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8" name="TextBox 37"/>
          <p:cNvSpPr txBox="1"/>
          <p:nvPr/>
        </p:nvSpPr>
        <p:spPr>
          <a:xfrm>
            <a:off x="3482347" y="4179012"/>
            <a:ext cx="14961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95%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7858897" y="3435637"/>
            <a:ext cx="3504577" cy="130111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7858897" y="3639773"/>
            <a:ext cx="3536078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최근 신용등급 정보가 없는 고객 </a:t>
            </a:r>
            <a:r>
              <a:rPr lang="en-US" altLang="ko-KR" sz="14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E157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95%</a:t>
            </a:r>
            <a:r>
              <a:rPr lang="en-US" altLang="ko-KR" sz="14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4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존재</a:t>
            </a:r>
            <a:endParaRPr lang="en-US" altLang="ko-KR" sz="1400" spc="300" dirty="0" smtClean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en-US" altLang="ko-KR" sz="1400" spc="300" dirty="0" smtClean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4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대출심사의 </a:t>
            </a:r>
            <a:r>
              <a:rPr lang="ko-KR" altLang="en-US" sz="14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E157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어려움</a:t>
            </a:r>
            <a:endParaRPr lang="en-US" altLang="ko-KR" sz="1400" spc="300" dirty="0" smtClean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rgbClr val="E1575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en-US" altLang="ko-KR" sz="1050" spc="300" dirty="0" smtClean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en-US" altLang="ko-KR" sz="1050" spc="300" dirty="0" smtClean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9" name="직선 연결선 18"/>
          <p:cNvCxnSpPr/>
          <p:nvPr/>
        </p:nvCxnSpPr>
        <p:spPr>
          <a:xfrm flipV="1">
            <a:off x="7136647" y="447785"/>
            <a:ext cx="5057695" cy="764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7184168" y="92923"/>
            <a:ext cx="46124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 </a:t>
            </a:r>
            <a:r>
              <a:rPr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배경        </a:t>
            </a:r>
            <a:r>
              <a:rPr lang="en-US" altLang="ko-KR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</a:t>
            </a:r>
            <a:r>
              <a:rPr lang="ko-KR" altLang="en-US" sz="1200" b="1" dirty="0" smtClean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소개       </a:t>
            </a:r>
            <a:r>
              <a:rPr lang="en-US" altLang="ko-KR" sz="1200" b="1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</a:t>
            </a:r>
            <a:r>
              <a:rPr lang="ko-KR" altLang="en-US" sz="1200" b="1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200" b="1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EDA </a:t>
            </a:r>
            <a:r>
              <a:rPr lang="ko-KR" altLang="en-US" sz="1200" b="1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및 전처리       </a:t>
            </a:r>
            <a:r>
              <a:rPr lang="en-US" altLang="ko-KR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 </a:t>
            </a:r>
            <a:r>
              <a:rPr lang="ko-KR" altLang="en-US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분석 방향 결정</a:t>
            </a:r>
            <a:endParaRPr lang="ko-KR" altLang="en-US" sz="1200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536062" y="875643"/>
            <a:ext cx="11134452" cy="434990"/>
          </a:xfrm>
          <a:prstGeom prst="rect">
            <a:avLst/>
          </a:prstGeom>
          <a:solidFill>
            <a:srgbClr val="5D78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914400" latinLnBrk="1"/>
            <a:r>
              <a:rPr lang="ko-KR" altLang="en-US" sz="2000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최근 신용등급의 값이 </a:t>
            </a:r>
            <a:r>
              <a:rPr lang="en-US" altLang="ko-KR" sz="2000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</a:t>
            </a:r>
            <a:r>
              <a:rPr lang="ko-KR" altLang="en-US" sz="2000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 경우가 많다 → 대출 심사의 어려움</a:t>
            </a:r>
            <a:endParaRPr lang="ko-KR" altLang="en-US" sz="2000" b="1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680999" y="5639773"/>
            <a:ext cx="25488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100" b="1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신용 등급 부재</a:t>
            </a:r>
            <a:r>
              <a:rPr lang="en-US" altLang="ko-KR" sz="1100" b="1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en-US" altLang="ko-KR" sz="1100" b="1" spc="300" dirty="0" smtClean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176062" y="166196"/>
            <a:ext cx="4247657" cy="707886"/>
            <a:chOff x="176062" y="166196"/>
            <a:chExt cx="3672005" cy="707886"/>
          </a:xfrm>
        </p:grpSpPr>
        <p:sp>
          <p:nvSpPr>
            <p:cNvPr id="21" name="직사각형 20"/>
            <p:cNvSpPr/>
            <p:nvPr/>
          </p:nvSpPr>
          <p:spPr>
            <a:xfrm>
              <a:off x="176062" y="189922"/>
              <a:ext cx="360000" cy="360000"/>
            </a:xfrm>
            <a:prstGeom prst="rect">
              <a:avLst/>
            </a:prstGeom>
            <a:solidFill>
              <a:srgbClr val="5D78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</a:t>
              </a:r>
              <a:endParaRPr lang="ko-KR" altLang="en-US" sz="2000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536062" y="166196"/>
              <a:ext cx="331200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spc="6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나눔바른고딕" pitchFamily="50" charset="-127"/>
                  <a:ea typeface="나눔바른고딕" pitchFamily="50" charset="-127"/>
                </a:rPr>
                <a:t>분석 배경 및 데이터 처리</a:t>
              </a:r>
              <a:endParaRPr lang="ko-KR" altLang="en-US" sz="2000" b="1" spc="6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56614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직선 연결선 40"/>
          <p:cNvCxnSpPr/>
          <p:nvPr/>
        </p:nvCxnSpPr>
        <p:spPr>
          <a:xfrm flipV="1">
            <a:off x="7136647" y="447785"/>
            <a:ext cx="5057695" cy="764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7184168" y="92923"/>
            <a:ext cx="46124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 </a:t>
            </a:r>
            <a:r>
              <a:rPr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배경        </a:t>
            </a:r>
            <a:r>
              <a:rPr lang="en-US" altLang="ko-KR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</a:t>
            </a:r>
            <a:r>
              <a:rPr lang="ko-KR" altLang="en-US" sz="1200" b="1" dirty="0" smtClean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소개       </a:t>
            </a:r>
            <a:r>
              <a:rPr lang="en-US" altLang="ko-KR" sz="1200" b="1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</a:t>
            </a:r>
            <a:r>
              <a:rPr lang="ko-KR" altLang="en-US" sz="1200" b="1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200" b="1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EDA </a:t>
            </a:r>
            <a:r>
              <a:rPr lang="ko-KR" altLang="en-US" sz="1200" b="1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및 전처리       </a:t>
            </a:r>
            <a:r>
              <a:rPr lang="en-US" altLang="ko-KR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 </a:t>
            </a:r>
            <a:r>
              <a:rPr lang="ko-KR" altLang="en-US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분석 방향 결정</a:t>
            </a:r>
            <a:endParaRPr lang="ko-KR" altLang="en-US" sz="1200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59" name="직선 화살표 연결선 58"/>
          <p:cNvCxnSpPr/>
          <p:nvPr/>
        </p:nvCxnSpPr>
        <p:spPr>
          <a:xfrm flipH="1">
            <a:off x="2274480" y="5272300"/>
            <a:ext cx="2713783" cy="576574"/>
          </a:xfrm>
          <a:prstGeom prst="straightConnector1">
            <a:avLst/>
          </a:prstGeom>
          <a:ln w="19050">
            <a:solidFill>
              <a:schemeClr val="tx1"/>
            </a:solidFill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그룹 3"/>
          <p:cNvGrpSpPr/>
          <p:nvPr/>
        </p:nvGrpSpPr>
        <p:grpSpPr>
          <a:xfrm>
            <a:off x="7237134" y="2151083"/>
            <a:ext cx="4433380" cy="4024834"/>
            <a:chOff x="7363203" y="2565636"/>
            <a:chExt cx="4433380" cy="4024834"/>
          </a:xfrm>
        </p:grpSpPr>
        <p:sp>
          <p:nvSpPr>
            <p:cNvPr id="28" name="직사각형 27"/>
            <p:cNvSpPr/>
            <p:nvPr/>
          </p:nvSpPr>
          <p:spPr>
            <a:xfrm>
              <a:off x="7363204" y="2565636"/>
              <a:ext cx="4433379" cy="390106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7363203" y="2689402"/>
              <a:ext cx="4433379" cy="39010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4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</a:t>
              </a:r>
              <a:r>
                <a:rPr lang="ko-KR" altLang="en-US" sz="14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산업 분류 대출 건수 </a:t>
              </a:r>
              <a:r>
                <a:rPr lang="ko-KR" altLang="en-US" sz="14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rgbClr val="E15759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증가</a:t>
              </a:r>
              <a:endParaRPr lang="en-US" altLang="ko-KR" sz="14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E157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4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→ 연체자의 비율 </a:t>
              </a:r>
              <a:r>
                <a:rPr lang="ko-KR" altLang="en-US" sz="14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rgbClr val="E15759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증가</a:t>
              </a:r>
              <a:endParaRPr lang="en-US" altLang="ko-KR" sz="1400" spc="3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E157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>
                <a:lnSpc>
                  <a:spcPct val="150000"/>
                </a:lnSpc>
              </a:pPr>
              <a:endParaRPr lang="en-US" altLang="ko-KR" sz="1400" spc="3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14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</a:t>
              </a:r>
              <a:r>
                <a:rPr lang="ko-KR" altLang="en-US" sz="14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산업 분류 대출 건수 </a:t>
              </a:r>
              <a:r>
                <a:rPr lang="en-US" altLang="ko-KR" sz="14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= 0 </a:t>
              </a:r>
              <a:r>
                <a:rPr lang="ko-KR" altLang="en-US" sz="14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건</a:t>
              </a:r>
              <a:endParaRPr lang="en-US" altLang="ko-KR" sz="1400" spc="3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4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→ 연체자 비율 </a:t>
              </a:r>
              <a:r>
                <a:rPr lang="ko-KR" altLang="en-US" sz="14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rgbClr val="47709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최저</a:t>
              </a:r>
              <a:endParaRPr lang="en-US" altLang="ko-KR" sz="14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47709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>
                <a:lnSpc>
                  <a:spcPct val="150000"/>
                </a:lnSpc>
              </a:pPr>
              <a:endParaRPr lang="en-US" altLang="ko-KR" sz="14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14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</a:t>
              </a:r>
              <a:r>
                <a:rPr lang="ko-KR" altLang="en-US" sz="1400" spc="30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산업 분류 대출 건수 </a:t>
              </a:r>
              <a:r>
                <a:rPr lang="en-US" altLang="ko-KR" sz="1400" spc="30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= </a:t>
              </a:r>
              <a:r>
                <a:rPr lang="en-US" altLang="ko-KR" sz="14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7 </a:t>
              </a:r>
              <a:r>
                <a:rPr lang="ko-KR" altLang="en-US" sz="1400" spc="30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건</a:t>
              </a:r>
              <a:endParaRPr lang="en-US" altLang="ko-KR" sz="1400" spc="3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400" spc="30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→ 연체자 비율 </a:t>
              </a:r>
              <a:r>
                <a:rPr lang="ko-KR" altLang="en-US" sz="14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rgbClr val="E15759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최대</a:t>
              </a:r>
              <a:endParaRPr lang="en-US" altLang="ko-KR" sz="1400" spc="3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E157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>
                <a:lnSpc>
                  <a:spcPct val="150000"/>
                </a:lnSpc>
              </a:pPr>
              <a:endParaRPr lang="en-US" altLang="ko-KR" sz="14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400" b="1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대출 </a:t>
              </a:r>
              <a:r>
                <a:rPr lang="ko-KR" altLang="en-US" sz="1400" b="1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상환 능력이 </a:t>
              </a:r>
              <a:r>
                <a:rPr lang="ko-KR" altLang="en-US" sz="1400" b="1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비교적 낮은 </a:t>
              </a:r>
              <a:r>
                <a:rPr lang="ko-KR" altLang="en-US" sz="1400" b="1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사람이 </a:t>
              </a:r>
              <a:endParaRPr lang="en-US" altLang="ko-KR" sz="1400" b="1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1400" b="1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</a:t>
              </a:r>
              <a:r>
                <a:rPr lang="ko-KR" altLang="en-US" sz="1400" b="1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산업분류 기관에서 대출을 하기 때문</a:t>
              </a:r>
              <a:endParaRPr lang="en-US" altLang="ko-KR" sz="1400" b="1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>
                <a:lnSpc>
                  <a:spcPct val="150000"/>
                </a:lnSpc>
              </a:pPr>
              <a:endParaRPr lang="en-US" altLang="ko-KR" sz="1100" spc="3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176062" y="2015610"/>
            <a:ext cx="6650067" cy="4421917"/>
            <a:chOff x="338614" y="2345799"/>
            <a:chExt cx="6650067" cy="4421917"/>
          </a:xfrm>
        </p:grpSpPr>
        <p:sp>
          <p:nvSpPr>
            <p:cNvPr id="29" name="TextBox 28"/>
            <p:cNvSpPr txBox="1"/>
            <p:nvPr/>
          </p:nvSpPr>
          <p:spPr>
            <a:xfrm>
              <a:off x="338614" y="3924501"/>
              <a:ext cx="996276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구</a:t>
              </a:r>
              <a:endParaRPr lang="en-US" altLang="ko-KR" sz="11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ko-KR" altLang="en-US" sz="11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성</a:t>
              </a:r>
              <a:endParaRPr lang="en-US" altLang="ko-KR" sz="11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ko-KR" altLang="en-US" sz="11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비</a:t>
              </a:r>
              <a:endParaRPr lang="en-US" altLang="ko-KR" sz="11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ko-KR" altLang="en-US" sz="11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율</a:t>
              </a:r>
              <a:endParaRPr lang="en-US" altLang="ko-KR" sz="11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30" name="그룹 29"/>
            <p:cNvGrpSpPr/>
            <p:nvPr/>
          </p:nvGrpSpPr>
          <p:grpSpPr>
            <a:xfrm>
              <a:off x="1068687" y="2345799"/>
              <a:ext cx="5919994" cy="4421917"/>
              <a:chOff x="705123" y="2388973"/>
              <a:chExt cx="5919994" cy="4421917"/>
            </a:xfrm>
          </p:grpSpPr>
          <p:pic>
            <p:nvPicPr>
              <p:cNvPr id="31" name="그림 30"/>
              <p:cNvPicPr>
                <a:picLocks noChangeAspect="1"/>
              </p:cNvPicPr>
              <p:nvPr/>
            </p:nvPicPr>
            <p:blipFill rotWithShape="1">
              <a:blip r:embed="rId3"/>
              <a:srcRect t="2340"/>
              <a:stretch/>
            </p:blipFill>
            <p:spPr>
              <a:xfrm>
                <a:off x="705123" y="2388973"/>
                <a:ext cx="4661189" cy="4036541"/>
              </a:xfrm>
              <a:prstGeom prst="rect">
                <a:avLst/>
              </a:prstGeom>
            </p:spPr>
          </p:pic>
          <p:sp>
            <p:nvSpPr>
              <p:cNvPr id="32" name="TextBox 31"/>
              <p:cNvSpPr txBox="1"/>
              <p:nvPr/>
            </p:nvSpPr>
            <p:spPr>
              <a:xfrm>
                <a:off x="1322468" y="6549280"/>
                <a:ext cx="3677407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100" spc="300" dirty="0" smtClean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2</a:t>
                </a:r>
                <a:r>
                  <a:rPr lang="ko-KR" altLang="en-US" sz="1100" spc="300" dirty="0" smtClean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산업분류 대출건수</a:t>
                </a:r>
                <a:endParaRPr lang="en-US" altLang="ko-KR" sz="11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grpSp>
            <p:nvGrpSpPr>
              <p:cNvPr id="39" name="그룹 38"/>
              <p:cNvGrpSpPr/>
              <p:nvPr/>
            </p:nvGrpSpPr>
            <p:grpSpPr>
              <a:xfrm>
                <a:off x="5585402" y="4140985"/>
                <a:ext cx="1039715" cy="457761"/>
                <a:chOff x="5366312" y="4042131"/>
                <a:chExt cx="1039715" cy="457761"/>
              </a:xfrm>
            </p:grpSpPr>
            <p:sp>
              <p:nvSpPr>
                <p:cNvPr id="40" name="직사각형 39"/>
                <p:cNvSpPr/>
                <p:nvPr/>
              </p:nvSpPr>
              <p:spPr>
                <a:xfrm>
                  <a:off x="5366312" y="4093288"/>
                  <a:ext cx="144000" cy="144000"/>
                </a:xfrm>
                <a:prstGeom prst="rect">
                  <a:avLst/>
                </a:prstGeom>
                <a:solidFill>
                  <a:srgbClr val="AEC7E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42" name="직사각형 41"/>
                <p:cNvSpPr/>
                <p:nvPr/>
              </p:nvSpPr>
              <p:spPr>
                <a:xfrm>
                  <a:off x="5366312" y="4296544"/>
                  <a:ext cx="144000" cy="144000"/>
                </a:xfrm>
                <a:prstGeom prst="rect">
                  <a:avLst/>
                </a:prstGeom>
                <a:solidFill>
                  <a:srgbClr val="E1575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43" name="TextBox 42"/>
                <p:cNvSpPr txBox="1"/>
                <p:nvPr/>
              </p:nvSpPr>
              <p:spPr>
                <a:xfrm>
                  <a:off x="5428296" y="4042131"/>
                  <a:ext cx="977731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000" spc="300" dirty="0" err="1" smtClean="0">
                      <a:ln>
                        <a:solidFill>
                          <a:srgbClr val="5B9BD5">
                            <a:shade val="50000"/>
                            <a:alpha val="0"/>
                          </a:srgbClr>
                        </a:solidFill>
                      </a:ln>
                      <a:solidFill>
                        <a:prstClr val="black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비연체자</a:t>
                  </a:r>
                  <a:endParaRPr lang="en-US" altLang="ko-KR" sz="1000" spc="300" dirty="0" smtClean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44" name="TextBox 43"/>
                <p:cNvSpPr txBox="1"/>
                <p:nvPr/>
              </p:nvSpPr>
              <p:spPr>
                <a:xfrm>
                  <a:off x="5477360" y="4253671"/>
                  <a:ext cx="706503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000" spc="300" dirty="0" smtClean="0">
                      <a:ln>
                        <a:solidFill>
                          <a:srgbClr val="5B9BD5">
                            <a:shade val="50000"/>
                            <a:alpha val="0"/>
                          </a:srgbClr>
                        </a:solidFill>
                      </a:ln>
                      <a:solidFill>
                        <a:prstClr val="black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연체자</a:t>
                  </a:r>
                  <a:endParaRPr lang="en-US" altLang="ko-KR" sz="1000" spc="300" dirty="0" smtClean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p:grpSp>
        </p:grpSp>
      </p:grpSp>
      <p:sp>
        <p:nvSpPr>
          <p:cNvPr id="46" name="직사각형 45"/>
          <p:cNvSpPr/>
          <p:nvPr/>
        </p:nvSpPr>
        <p:spPr>
          <a:xfrm>
            <a:off x="536062" y="875643"/>
            <a:ext cx="11134452" cy="434990"/>
          </a:xfrm>
          <a:prstGeom prst="rect">
            <a:avLst/>
          </a:prstGeom>
          <a:solidFill>
            <a:srgbClr val="5D78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914400" latinLnBrk="1"/>
            <a:r>
              <a:rPr lang="en-US" altLang="ko-KR" sz="2000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r>
              <a:rPr lang="ko-KR" altLang="en-US" sz="2000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산업분류에서 대출 건수가 많은 경우 연체자의 비율이 증가한다</a:t>
            </a:r>
            <a:endParaRPr lang="ko-KR" altLang="en-US" sz="2000" b="1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24" name="직선 화살표 연결선 23"/>
          <p:cNvCxnSpPr/>
          <p:nvPr/>
        </p:nvCxnSpPr>
        <p:spPr>
          <a:xfrm flipH="1">
            <a:off x="2192064" y="4889241"/>
            <a:ext cx="2658678" cy="668878"/>
          </a:xfrm>
          <a:prstGeom prst="straightConnector1">
            <a:avLst/>
          </a:prstGeom>
          <a:ln w="76200">
            <a:solidFill>
              <a:srgbClr val="E15759"/>
            </a:solidFill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그룹 24"/>
          <p:cNvGrpSpPr/>
          <p:nvPr/>
        </p:nvGrpSpPr>
        <p:grpSpPr>
          <a:xfrm>
            <a:off x="176062" y="166196"/>
            <a:ext cx="4247657" cy="707886"/>
            <a:chOff x="176062" y="166196"/>
            <a:chExt cx="3672005" cy="707886"/>
          </a:xfrm>
        </p:grpSpPr>
        <p:sp>
          <p:nvSpPr>
            <p:cNvPr id="26" name="직사각형 25"/>
            <p:cNvSpPr/>
            <p:nvPr/>
          </p:nvSpPr>
          <p:spPr>
            <a:xfrm>
              <a:off x="176062" y="189922"/>
              <a:ext cx="360000" cy="360000"/>
            </a:xfrm>
            <a:prstGeom prst="rect">
              <a:avLst/>
            </a:prstGeom>
            <a:solidFill>
              <a:srgbClr val="5D78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</a:t>
              </a:r>
              <a:endParaRPr lang="ko-KR" altLang="en-US" sz="2000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536062" y="166196"/>
              <a:ext cx="331200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spc="6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나눔바른고딕" pitchFamily="50" charset="-127"/>
                  <a:ea typeface="나눔바른고딕" pitchFamily="50" charset="-127"/>
                </a:rPr>
                <a:t>분석 배경 및 데이터 처리</a:t>
              </a:r>
              <a:endParaRPr lang="ko-KR" altLang="en-US" sz="2000" b="1" spc="6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66281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7043733" y="2691751"/>
            <a:ext cx="4752851" cy="2862624"/>
            <a:chOff x="7406196" y="2509477"/>
            <a:chExt cx="4682601" cy="2862624"/>
          </a:xfrm>
        </p:grpSpPr>
        <p:sp>
          <p:nvSpPr>
            <p:cNvPr id="29" name="직사각형 28"/>
            <p:cNvSpPr/>
            <p:nvPr/>
          </p:nvSpPr>
          <p:spPr>
            <a:xfrm>
              <a:off x="7406196" y="2509477"/>
              <a:ext cx="4433379" cy="286262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7655418" y="2967238"/>
              <a:ext cx="4433379" cy="1708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400" b="1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연체자</a:t>
              </a:r>
              <a:r>
                <a:rPr lang="ko-KR" altLang="en-US" sz="14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endParaRPr lang="en-US" altLang="ko-KR" sz="14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4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→ 상대적으로 소액 대출에 더 </a:t>
              </a:r>
              <a:r>
                <a:rPr lang="ko-KR" altLang="en-US" sz="14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rgbClr val="E15759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많이</a:t>
              </a:r>
              <a:r>
                <a:rPr lang="ko-KR" altLang="en-US" sz="14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분포</a:t>
              </a:r>
              <a:endParaRPr lang="en-US" altLang="ko-KR" sz="14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>
                <a:lnSpc>
                  <a:spcPct val="150000"/>
                </a:lnSpc>
              </a:pPr>
              <a:endParaRPr lang="en-US" altLang="ko-KR" sz="1400" spc="3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400" b="1" spc="300" dirty="0" err="1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비연체자</a:t>
              </a:r>
              <a:endParaRPr lang="en-US" altLang="ko-KR" sz="1400" b="1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4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→ 상대적으로 소액 대출에 더 </a:t>
              </a:r>
              <a:r>
                <a:rPr lang="ko-KR" altLang="en-US" sz="14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rgbClr val="4E79A7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적게</a:t>
              </a:r>
              <a:r>
                <a:rPr lang="ko-KR" altLang="en-US" sz="14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분포</a:t>
              </a:r>
              <a:endParaRPr lang="en-US" altLang="ko-KR" sz="1400" spc="3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107880" y="1998066"/>
            <a:ext cx="6369911" cy="4358284"/>
            <a:chOff x="206734" y="2220589"/>
            <a:chExt cx="6369911" cy="4358284"/>
          </a:xfrm>
        </p:grpSpPr>
        <p:sp>
          <p:nvSpPr>
            <p:cNvPr id="39" name="TextBox 38"/>
            <p:cNvSpPr txBox="1"/>
            <p:nvPr/>
          </p:nvSpPr>
          <p:spPr>
            <a:xfrm>
              <a:off x="1120139" y="2220589"/>
              <a:ext cx="52985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b="1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대출정보 현재 총 금액</a:t>
              </a:r>
              <a:r>
                <a:rPr lang="en-US" altLang="ko-KR" sz="1400" b="1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(TOT_LNIF_AMT)</a:t>
              </a:r>
            </a:p>
          </p:txBody>
        </p:sp>
        <p:grpSp>
          <p:nvGrpSpPr>
            <p:cNvPr id="2" name="그룹 1"/>
            <p:cNvGrpSpPr/>
            <p:nvPr/>
          </p:nvGrpSpPr>
          <p:grpSpPr>
            <a:xfrm>
              <a:off x="206734" y="2690446"/>
              <a:ext cx="6369911" cy="3888427"/>
              <a:chOff x="206734" y="2690446"/>
              <a:chExt cx="6369911" cy="3888427"/>
            </a:xfrm>
          </p:grpSpPr>
          <p:pic>
            <p:nvPicPr>
              <p:cNvPr id="2050" name="Picture 2"/>
              <p:cNvPicPr>
                <a:picLocks noChangeAspect="1"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962147" y="2690446"/>
                <a:ext cx="5614498" cy="349078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42" name="TextBox 41"/>
              <p:cNvSpPr txBox="1"/>
              <p:nvPr/>
            </p:nvSpPr>
            <p:spPr>
              <a:xfrm>
                <a:off x="2855972" y="6317263"/>
                <a:ext cx="218202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100" spc="300" dirty="0" smtClean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현재 대출 총 금액</a:t>
                </a:r>
                <a:endParaRPr lang="ko-KR" altLang="en-US" sz="1100" spc="30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2715006" y="5674319"/>
                <a:ext cx="1014727" cy="261610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00" b="1" spc="300" dirty="0" smtClean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3000</a:t>
                </a:r>
                <a:r>
                  <a:rPr lang="ko-KR" altLang="en-US" sz="1100" b="1" spc="300" dirty="0" smtClean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만원</a:t>
                </a:r>
                <a:endParaRPr lang="ko-KR" altLang="en-US" sz="1100" b="1" spc="30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27" name="직사각형 26"/>
              <p:cNvSpPr/>
              <p:nvPr/>
            </p:nvSpPr>
            <p:spPr>
              <a:xfrm>
                <a:off x="5276928" y="2965431"/>
                <a:ext cx="144000" cy="144000"/>
              </a:xfrm>
              <a:prstGeom prst="rect">
                <a:avLst/>
              </a:prstGeom>
              <a:solidFill>
                <a:srgbClr val="AEC7E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dirty="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28" name="직사각형 27"/>
              <p:cNvSpPr/>
              <p:nvPr/>
            </p:nvSpPr>
            <p:spPr>
              <a:xfrm>
                <a:off x="5276928" y="3168687"/>
                <a:ext cx="144000" cy="144000"/>
              </a:xfrm>
              <a:prstGeom prst="rect">
                <a:avLst/>
              </a:prstGeom>
              <a:solidFill>
                <a:srgbClr val="E157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dirty="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5330674" y="2914274"/>
                <a:ext cx="977731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000" spc="300" dirty="0" err="1" smtClean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비연체자</a:t>
                </a:r>
                <a:endParaRPr lang="en-US" altLang="ko-KR" sz="10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5387976" y="3125814"/>
                <a:ext cx="706503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000" spc="300" dirty="0" smtClean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연체자</a:t>
                </a:r>
                <a:endParaRPr lang="en-US" altLang="ko-KR" sz="10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206734" y="3924501"/>
                <a:ext cx="996276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100" spc="300" dirty="0" smtClean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구</a:t>
                </a:r>
                <a:endParaRPr lang="en-US" altLang="ko-KR" sz="11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pPr algn="ctr"/>
                <a:r>
                  <a:rPr lang="ko-KR" altLang="en-US" sz="1100" spc="300" dirty="0" smtClean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성</a:t>
                </a:r>
                <a:endParaRPr lang="en-US" altLang="ko-KR" sz="11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pPr algn="ctr"/>
                <a:r>
                  <a:rPr lang="ko-KR" altLang="en-US" sz="1100" spc="300" dirty="0" smtClean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비</a:t>
                </a:r>
                <a:endParaRPr lang="en-US" altLang="ko-KR" sz="11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pPr algn="ctr"/>
                <a:r>
                  <a:rPr lang="ko-KR" altLang="en-US" sz="1100" spc="300" dirty="0" smtClean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율</a:t>
                </a:r>
                <a:endParaRPr lang="en-US" altLang="ko-KR" sz="11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</p:grpSp>
      <p:cxnSp>
        <p:nvCxnSpPr>
          <p:cNvPr id="33" name="직선 연결선 32"/>
          <p:cNvCxnSpPr/>
          <p:nvPr/>
        </p:nvCxnSpPr>
        <p:spPr>
          <a:xfrm flipV="1">
            <a:off x="7136647" y="447785"/>
            <a:ext cx="5057695" cy="764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7184168" y="92923"/>
            <a:ext cx="46124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 </a:t>
            </a:r>
            <a:r>
              <a:rPr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배경        </a:t>
            </a:r>
            <a:r>
              <a:rPr lang="en-US" altLang="ko-KR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</a:t>
            </a:r>
            <a:r>
              <a:rPr lang="ko-KR" altLang="en-US" sz="1200" b="1" dirty="0" smtClean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소개       </a:t>
            </a:r>
            <a:r>
              <a:rPr lang="en-US" altLang="ko-KR" sz="1200" b="1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</a:t>
            </a:r>
            <a:r>
              <a:rPr lang="ko-KR" altLang="en-US" sz="1200" b="1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200" b="1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EDA </a:t>
            </a:r>
            <a:r>
              <a:rPr lang="ko-KR" altLang="en-US" sz="1200" b="1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및 전처리       </a:t>
            </a:r>
            <a:r>
              <a:rPr lang="en-US" altLang="ko-KR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 </a:t>
            </a:r>
            <a:r>
              <a:rPr lang="ko-KR" altLang="en-US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분석 방향 결정</a:t>
            </a:r>
            <a:endParaRPr lang="ko-KR" altLang="en-US" sz="1200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536062" y="875643"/>
            <a:ext cx="11134452" cy="434990"/>
          </a:xfrm>
          <a:prstGeom prst="rect">
            <a:avLst/>
          </a:prstGeom>
          <a:solidFill>
            <a:srgbClr val="5D78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914400" latinLnBrk="1"/>
            <a:r>
              <a:rPr lang="ko-KR" altLang="en-US" sz="2000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연체자가 </a:t>
            </a:r>
            <a:r>
              <a:rPr lang="ko-KR" altLang="en-US" sz="2000" b="1" dirty="0" err="1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비연체자에</a:t>
            </a:r>
            <a:r>
              <a:rPr lang="ko-KR" altLang="en-US" sz="2000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비해 </a:t>
            </a:r>
            <a:r>
              <a:rPr lang="ko-KR" altLang="en-US" sz="2000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소액 </a:t>
            </a:r>
            <a:r>
              <a:rPr lang="ko-KR" altLang="en-US" sz="2000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대출을 더 많이 </a:t>
            </a:r>
            <a:r>
              <a:rPr lang="ko-KR" altLang="en-US" sz="2000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받는다</a:t>
            </a:r>
            <a:endParaRPr lang="ko-KR" altLang="en-US" sz="2000" b="1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176062" y="166196"/>
            <a:ext cx="4247657" cy="707886"/>
            <a:chOff x="176062" y="166196"/>
            <a:chExt cx="3672005" cy="707886"/>
          </a:xfrm>
        </p:grpSpPr>
        <p:sp>
          <p:nvSpPr>
            <p:cNvPr id="24" name="직사각형 23"/>
            <p:cNvSpPr/>
            <p:nvPr/>
          </p:nvSpPr>
          <p:spPr>
            <a:xfrm>
              <a:off x="176062" y="189922"/>
              <a:ext cx="360000" cy="360000"/>
            </a:xfrm>
            <a:prstGeom prst="rect">
              <a:avLst/>
            </a:prstGeom>
            <a:solidFill>
              <a:srgbClr val="5D78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</a:t>
              </a:r>
              <a:endParaRPr lang="ko-KR" altLang="en-US" sz="2000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536062" y="166196"/>
              <a:ext cx="331200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spc="6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나눔바른고딕" pitchFamily="50" charset="-127"/>
                  <a:ea typeface="나눔바른고딕" pitchFamily="50" charset="-127"/>
                </a:rPr>
                <a:t>분석 배경 및 데이터 처리</a:t>
              </a:r>
              <a:endParaRPr lang="ko-KR" altLang="en-US" sz="2000" b="1" spc="6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81206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직선 연결선 40"/>
          <p:cNvCxnSpPr/>
          <p:nvPr/>
        </p:nvCxnSpPr>
        <p:spPr>
          <a:xfrm flipV="1">
            <a:off x="7136647" y="447785"/>
            <a:ext cx="5057695" cy="764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7184168" y="92923"/>
            <a:ext cx="46124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 </a:t>
            </a:r>
            <a:r>
              <a:rPr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배경        </a:t>
            </a:r>
            <a:r>
              <a:rPr lang="en-US" altLang="ko-KR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</a:t>
            </a:r>
            <a:r>
              <a:rPr lang="ko-KR" altLang="en-US" sz="1200" b="1" dirty="0" smtClean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소개       </a:t>
            </a:r>
            <a:r>
              <a:rPr lang="en-US" altLang="ko-KR" sz="1200" b="1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</a:t>
            </a:r>
            <a:r>
              <a:rPr lang="ko-KR" altLang="en-US" sz="1200" b="1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200" b="1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EDA </a:t>
            </a:r>
            <a:r>
              <a:rPr lang="ko-KR" altLang="en-US" sz="1200" b="1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및 전처리       </a:t>
            </a:r>
            <a:r>
              <a:rPr lang="en-US" altLang="ko-KR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 </a:t>
            </a:r>
            <a:r>
              <a:rPr lang="ko-KR" altLang="en-US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분석 방향 결정</a:t>
            </a:r>
            <a:endParaRPr lang="ko-KR" altLang="en-US" sz="1200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7237135" y="2092544"/>
            <a:ext cx="4433379" cy="3901068"/>
            <a:chOff x="7363204" y="2565636"/>
            <a:chExt cx="4433379" cy="3901068"/>
          </a:xfrm>
        </p:grpSpPr>
        <p:sp>
          <p:nvSpPr>
            <p:cNvPr id="31" name="직사각형 30"/>
            <p:cNvSpPr/>
            <p:nvPr/>
          </p:nvSpPr>
          <p:spPr>
            <a:xfrm>
              <a:off x="7363204" y="2565636"/>
              <a:ext cx="4433379" cy="390106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7363204" y="2692594"/>
              <a:ext cx="4433379" cy="36471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최근 </a:t>
              </a:r>
              <a:r>
                <a:rPr lang="en-US" altLang="ko-KR" sz="14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</a:t>
              </a:r>
              <a:r>
                <a:rPr lang="ko-KR" altLang="en-US" sz="14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년 보험료 </a:t>
              </a:r>
              <a:r>
                <a:rPr lang="ko-KR" altLang="en-US" sz="1400" spc="300" dirty="0" err="1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연체율</a:t>
              </a:r>
              <a:r>
                <a:rPr lang="ko-KR" altLang="en-US" sz="14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sz="14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rgbClr val="E15759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증가</a:t>
              </a:r>
              <a:endParaRPr lang="en-US" altLang="ko-KR" sz="1400" spc="3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E157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400" spc="30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→ 연체자의 비율 </a:t>
              </a:r>
              <a:r>
                <a:rPr lang="ko-KR" altLang="en-US" sz="1400" spc="30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rgbClr val="E15759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증가</a:t>
              </a:r>
              <a:endParaRPr lang="en-US" altLang="ko-KR" sz="1400" spc="3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E157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>
                <a:lnSpc>
                  <a:spcPct val="150000"/>
                </a:lnSpc>
              </a:pPr>
              <a:endParaRPr lang="en-US" altLang="ko-KR" sz="1400" spc="3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4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최근 </a:t>
              </a:r>
              <a:r>
                <a:rPr lang="en-US" altLang="ko-KR" sz="14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</a:t>
              </a:r>
              <a:r>
                <a:rPr lang="ko-KR" altLang="en-US" sz="14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년 보험료 </a:t>
              </a:r>
              <a:r>
                <a:rPr lang="ko-KR" altLang="en-US" sz="1400" spc="300" dirty="0" err="1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연체율</a:t>
              </a:r>
              <a:r>
                <a:rPr lang="ko-KR" altLang="en-US" sz="14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en-US" altLang="ko-KR" sz="1400" spc="30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= 0 </a:t>
              </a:r>
              <a:r>
                <a:rPr lang="en-US" altLang="ko-KR" sz="14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%</a:t>
              </a:r>
              <a:endParaRPr lang="en-US" altLang="ko-KR" sz="1400" spc="3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400" spc="30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→ 연체자 비율 </a:t>
              </a:r>
              <a:r>
                <a:rPr lang="ko-KR" altLang="en-US" sz="1400" spc="30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rgbClr val="47709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최저</a:t>
              </a:r>
              <a:endParaRPr lang="en-US" altLang="ko-KR" sz="1400" spc="3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47709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>
                <a:lnSpc>
                  <a:spcPct val="150000"/>
                </a:lnSpc>
              </a:pPr>
              <a:endParaRPr lang="en-US" altLang="ko-KR" sz="1400" spc="3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4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최근 </a:t>
              </a:r>
              <a:r>
                <a:rPr lang="en-US" altLang="ko-KR" sz="14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</a:t>
              </a:r>
              <a:r>
                <a:rPr lang="ko-KR" altLang="en-US" sz="14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년 보험료 </a:t>
              </a:r>
              <a:r>
                <a:rPr lang="ko-KR" altLang="en-US" sz="1400" spc="300" dirty="0" err="1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연체율</a:t>
              </a:r>
              <a:r>
                <a:rPr lang="ko-KR" altLang="en-US" sz="14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en-US" altLang="ko-KR" sz="1400" spc="30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= </a:t>
              </a:r>
              <a:r>
                <a:rPr lang="en-US" altLang="ko-KR" sz="14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90% </a:t>
              </a:r>
              <a:r>
                <a:rPr lang="ko-KR" altLang="en-US" sz="14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이상</a:t>
              </a:r>
              <a:endParaRPr lang="en-US" altLang="ko-KR" sz="1400" spc="3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400" spc="30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→ 연체자 비율 </a:t>
              </a:r>
              <a:r>
                <a:rPr lang="ko-KR" altLang="en-US" sz="1400" spc="30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rgbClr val="E15759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최대</a:t>
              </a:r>
              <a:endParaRPr lang="en-US" altLang="ko-KR" sz="1400" spc="3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E157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>
                <a:lnSpc>
                  <a:spcPct val="150000"/>
                </a:lnSpc>
              </a:pPr>
              <a:endParaRPr lang="en-US" altLang="ko-KR" sz="14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E157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300" b="1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최근 </a:t>
              </a:r>
              <a:r>
                <a:rPr lang="en-US" altLang="ko-KR" sz="1300" b="1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</a:t>
              </a:r>
              <a:r>
                <a:rPr lang="ko-KR" altLang="en-US" sz="1300" b="1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년 보험료를 많이 연체한 사람이 </a:t>
              </a:r>
              <a:endParaRPr lang="en-US" altLang="ko-KR" sz="1300" b="1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300" b="1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신용 </a:t>
              </a:r>
              <a:r>
                <a:rPr lang="ko-KR" altLang="en-US" sz="1300" b="1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대출에서도 연체할 가능성이 높다고 </a:t>
              </a:r>
              <a:r>
                <a:rPr lang="ko-KR" altLang="en-US" sz="1300" b="1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판단</a:t>
              </a:r>
              <a:endParaRPr lang="en-US" altLang="ko-KR" sz="1300" b="1" spc="3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104810" y="1997659"/>
            <a:ext cx="6716586" cy="4430512"/>
            <a:chOff x="347406" y="2356681"/>
            <a:chExt cx="6716586" cy="4430512"/>
          </a:xfrm>
        </p:grpSpPr>
        <p:grpSp>
          <p:nvGrpSpPr>
            <p:cNvPr id="2" name="그룹 1"/>
            <p:cNvGrpSpPr/>
            <p:nvPr/>
          </p:nvGrpSpPr>
          <p:grpSpPr>
            <a:xfrm>
              <a:off x="1076582" y="2356681"/>
              <a:ext cx="5987410" cy="4430512"/>
              <a:chOff x="705123" y="2410738"/>
              <a:chExt cx="5987410" cy="4430512"/>
            </a:xfrm>
          </p:grpSpPr>
          <p:sp>
            <p:nvSpPr>
              <p:cNvPr id="33" name="TextBox 32"/>
              <p:cNvSpPr txBox="1"/>
              <p:nvPr/>
            </p:nvSpPr>
            <p:spPr>
              <a:xfrm>
                <a:off x="1397113" y="6579640"/>
                <a:ext cx="3677407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100" spc="300" dirty="0" smtClean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최근 </a:t>
                </a:r>
                <a:r>
                  <a:rPr lang="en-US" altLang="ko-KR" sz="1100" spc="300" dirty="0" smtClean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1</a:t>
                </a:r>
                <a:r>
                  <a:rPr lang="ko-KR" altLang="en-US" sz="1100" spc="300" dirty="0" smtClean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년 보험료 </a:t>
                </a:r>
                <a:r>
                  <a:rPr lang="ko-KR" altLang="en-US" sz="1100" spc="300" dirty="0" err="1" smtClean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연체율</a:t>
                </a:r>
                <a:endParaRPr lang="en-US" altLang="ko-KR" sz="11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pic>
            <p:nvPicPr>
              <p:cNvPr id="4" name="그림 3"/>
              <p:cNvPicPr>
                <a:picLocks noChangeAspect="1"/>
              </p:cNvPicPr>
              <p:nvPr/>
            </p:nvPicPr>
            <p:blipFill rotWithShape="1">
              <a:blip r:embed="rId3"/>
              <a:srcRect t="2585"/>
              <a:stretch/>
            </p:blipFill>
            <p:spPr>
              <a:xfrm>
                <a:off x="705123" y="2410738"/>
                <a:ext cx="4678640" cy="4035600"/>
              </a:xfrm>
              <a:prstGeom prst="rect">
                <a:avLst/>
              </a:prstGeom>
            </p:spPr>
          </p:pic>
          <p:grpSp>
            <p:nvGrpSpPr>
              <p:cNvPr id="18" name="그룹 17"/>
              <p:cNvGrpSpPr/>
              <p:nvPr/>
            </p:nvGrpSpPr>
            <p:grpSpPr>
              <a:xfrm>
                <a:off x="5652818" y="4093744"/>
                <a:ext cx="1039715" cy="457761"/>
                <a:chOff x="5366312" y="4042131"/>
                <a:chExt cx="1039715" cy="457761"/>
              </a:xfrm>
            </p:grpSpPr>
            <p:sp>
              <p:nvSpPr>
                <p:cNvPr id="19" name="직사각형 18"/>
                <p:cNvSpPr/>
                <p:nvPr/>
              </p:nvSpPr>
              <p:spPr>
                <a:xfrm>
                  <a:off x="5366312" y="4093288"/>
                  <a:ext cx="144000" cy="144000"/>
                </a:xfrm>
                <a:prstGeom prst="rect">
                  <a:avLst/>
                </a:prstGeom>
                <a:solidFill>
                  <a:srgbClr val="AEC7E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27" name="직사각형 26"/>
                <p:cNvSpPr/>
                <p:nvPr/>
              </p:nvSpPr>
              <p:spPr>
                <a:xfrm>
                  <a:off x="5366312" y="4296544"/>
                  <a:ext cx="144000" cy="144000"/>
                </a:xfrm>
                <a:prstGeom prst="rect">
                  <a:avLst/>
                </a:prstGeom>
                <a:solidFill>
                  <a:srgbClr val="E1575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28" name="TextBox 27"/>
                <p:cNvSpPr txBox="1"/>
                <p:nvPr/>
              </p:nvSpPr>
              <p:spPr>
                <a:xfrm>
                  <a:off x="5428296" y="4042131"/>
                  <a:ext cx="977731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000" spc="300" dirty="0" err="1" smtClean="0">
                      <a:ln>
                        <a:solidFill>
                          <a:srgbClr val="5B9BD5">
                            <a:shade val="50000"/>
                            <a:alpha val="0"/>
                          </a:srgbClr>
                        </a:solidFill>
                      </a:ln>
                      <a:solidFill>
                        <a:prstClr val="black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비연체자</a:t>
                  </a:r>
                  <a:endParaRPr lang="en-US" altLang="ko-KR" sz="1000" spc="300" dirty="0" smtClean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29" name="TextBox 28"/>
                <p:cNvSpPr txBox="1"/>
                <p:nvPr/>
              </p:nvSpPr>
              <p:spPr>
                <a:xfrm>
                  <a:off x="5477360" y="4253671"/>
                  <a:ext cx="706503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000" spc="300" dirty="0" smtClean="0">
                      <a:ln>
                        <a:solidFill>
                          <a:srgbClr val="5B9BD5">
                            <a:shade val="50000"/>
                            <a:alpha val="0"/>
                          </a:srgbClr>
                        </a:solidFill>
                      </a:ln>
                      <a:solidFill>
                        <a:prstClr val="black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연체자</a:t>
                  </a:r>
                  <a:endParaRPr lang="en-US" altLang="ko-KR" sz="1000" spc="300" dirty="0" smtClean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p:grpSp>
          <p:cxnSp>
            <p:nvCxnSpPr>
              <p:cNvPr id="123" name="직선 화살표 연결선 122"/>
              <p:cNvCxnSpPr/>
              <p:nvPr/>
            </p:nvCxnSpPr>
            <p:spPr>
              <a:xfrm flipH="1">
                <a:off x="1942780" y="5206991"/>
                <a:ext cx="2736538" cy="819170"/>
              </a:xfrm>
              <a:prstGeom prst="straightConnector1">
                <a:avLst/>
              </a:prstGeom>
              <a:ln w="76200">
                <a:solidFill>
                  <a:srgbClr val="E15759"/>
                </a:solidFill>
                <a:headEnd type="stealth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8" name="TextBox 37"/>
            <p:cNvSpPr txBox="1"/>
            <p:nvPr/>
          </p:nvSpPr>
          <p:spPr>
            <a:xfrm>
              <a:off x="347406" y="3924501"/>
              <a:ext cx="996276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spc="30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구</a:t>
              </a:r>
              <a:endParaRPr lang="en-US" altLang="ko-KR" sz="1100" spc="30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ko-KR" altLang="en-US" sz="1100" spc="30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성</a:t>
              </a:r>
              <a:endParaRPr lang="en-US" altLang="ko-KR" sz="1100" spc="30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ko-KR" altLang="en-US" sz="1100" spc="30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비</a:t>
              </a:r>
              <a:endParaRPr lang="en-US" altLang="ko-KR" sz="1100" spc="30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ko-KR" altLang="en-US" sz="1100" spc="30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율</a:t>
              </a:r>
              <a:endParaRPr lang="en-US" altLang="ko-KR" sz="1100" spc="30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4" name="직사각형 43"/>
          <p:cNvSpPr/>
          <p:nvPr/>
        </p:nvSpPr>
        <p:spPr>
          <a:xfrm>
            <a:off x="536062" y="875643"/>
            <a:ext cx="11134452" cy="434990"/>
          </a:xfrm>
          <a:prstGeom prst="rect">
            <a:avLst/>
          </a:prstGeom>
          <a:solidFill>
            <a:srgbClr val="5D78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914400" latinLnBrk="1"/>
            <a:r>
              <a:rPr lang="ko-KR" altLang="en-US" sz="2000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최근 </a:t>
            </a:r>
            <a:r>
              <a:rPr lang="en-US" altLang="ko-KR" sz="2000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r>
              <a:rPr lang="ko-KR" altLang="en-US" sz="2000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년 보험료 </a:t>
            </a:r>
            <a:r>
              <a:rPr lang="ko-KR" altLang="en-US" sz="2000" b="1" dirty="0" err="1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연체율이</a:t>
            </a:r>
            <a:r>
              <a:rPr lang="ko-KR" altLang="en-US" sz="2000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높은 경우 연체자 비율이 증가한다</a:t>
            </a:r>
            <a:endParaRPr lang="ko-KR" altLang="en-US" sz="2000" b="1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176062" y="166196"/>
            <a:ext cx="4247657" cy="707886"/>
            <a:chOff x="176062" y="166196"/>
            <a:chExt cx="3672005" cy="707886"/>
          </a:xfrm>
        </p:grpSpPr>
        <p:sp>
          <p:nvSpPr>
            <p:cNvPr id="25" name="직사각형 24"/>
            <p:cNvSpPr/>
            <p:nvPr/>
          </p:nvSpPr>
          <p:spPr>
            <a:xfrm>
              <a:off x="176062" y="189922"/>
              <a:ext cx="360000" cy="360000"/>
            </a:xfrm>
            <a:prstGeom prst="rect">
              <a:avLst/>
            </a:prstGeom>
            <a:solidFill>
              <a:srgbClr val="5D78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</a:t>
              </a:r>
              <a:endParaRPr lang="ko-KR" altLang="en-US" sz="2000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536062" y="166196"/>
              <a:ext cx="331200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spc="6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나눔바른고딕" pitchFamily="50" charset="-127"/>
                  <a:ea typeface="나눔바른고딕" pitchFamily="50" charset="-127"/>
                </a:rPr>
                <a:t>분석 배경 및 데이터 처리</a:t>
              </a:r>
              <a:endParaRPr lang="ko-KR" altLang="en-US" sz="2000" b="1" spc="6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35605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직선 연결선 40"/>
          <p:cNvCxnSpPr/>
          <p:nvPr/>
        </p:nvCxnSpPr>
        <p:spPr>
          <a:xfrm flipV="1">
            <a:off x="7136647" y="447785"/>
            <a:ext cx="5057695" cy="764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7184168" y="92923"/>
            <a:ext cx="46124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 </a:t>
            </a:r>
            <a:r>
              <a:rPr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배경        </a:t>
            </a:r>
            <a:r>
              <a:rPr lang="en-US" altLang="ko-KR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</a:t>
            </a:r>
            <a:r>
              <a:rPr lang="ko-KR" altLang="en-US" sz="1200" b="1" dirty="0" smtClean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소개       </a:t>
            </a:r>
            <a:r>
              <a:rPr lang="en-US" altLang="ko-KR" sz="1200" b="1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</a:t>
            </a:r>
            <a:r>
              <a:rPr lang="ko-KR" altLang="en-US" sz="1200" b="1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200" b="1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EDA </a:t>
            </a:r>
            <a:r>
              <a:rPr lang="ko-KR" altLang="en-US" sz="1200" b="1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및 전처리       </a:t>
            </a:r>
            <a:r>
              <a:rPr lang="en-US" altLang="ko-KR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 </a:t>
            </a:r>
            <a:r>
              <a:rPr lang="ko-KR" altLang="en-US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분석 방향 결정</a:t>
            </a:r>
            <a:endParaRPr lang="ko-KR" altLang="en-US" sz="1200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6934412" y="2095206"/>
            <a:ext cx="4743878" cy="3774085"/>
            <a:chOff x="7095697" y="2292027"/>
            <a:chExt cx="4743878" cy="3774085"/>
          </a:xfrm>
        </p:grpSpPr>
        <p:sp>
          <p:nvSpPr>
            <p:cNvPr id="32" name="직사각형 31"/>
            <p:cNvSpPr/>
            <p:nvPr/>
          </p:nvSpPr>
          <p:spPr>
            <a:xfrm>
              <a:off x="7095697" y="2292027"/>
              <a:ext cx="4743878" cy="356056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7159095" y="2395876"/>
              <a:ext cx="4662559" cy="36702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2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1. 20</a:t>
              </a:r>
              <a:r>
                <a:rPr lang="ko-KR" altLang="en-US" sz="12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대이면서 기업</a:t>
              </a:r>
              <a:r>
                <a:rPr lang="en-US" altLang="ko-KR" sz="12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/</a:t>
              </a:r>
              <a:r>
                <a:rPr lang="ko-KR" altLang="en-US" sz="12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단체임원 또는 자영업인 경우</a:t>
              </a:r>
              <a:endParaRPr lang="en-US" altLang="ko-KR" sz="12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2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   → 연체자의 비율이 </a:t>
              </a:r>
              <a:r>
                <a:rPr lang="ko-KR" altLang="en-US" sz="12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rgbClr val="E15759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높다</a:t>
              </a:r>
              <a:endParaRPr lang="en-US" altLang="ko-KR" sz="12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E157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>
                <a:lnSpc>
                  <a:spcPct val="150000"/>
                </a:lnSpc>
              </a:pPr>
              <a:endParaRPr lang="en-US" altLang="ko-KR" sz="1200" spc="3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2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창업을 한 </a:t>
              </a:r>
              <a:r>
                <a:rPr lang="en-US" altLang="ko-KR" sz="12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20</a:t>
              </a:r>
              <a:r>
                <a:rPr lang="ko-KR" altLang="en-US" sz="12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대의 경우</a:t>
              </a:r>
              <a:r>
                <a:rPr lang="en-US" altLang="ko-KR" sz="12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</a:t>
              </a:r>
              <a:r>
                <a:rPr lang="ko-KR" altLang="en-US" sz="12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창업에 필요한 자금을 대출하는 과정이 필요하지만 이를 상환 할만한 능력을 가진 경우는 </a:t>
              </a:r>
              <a:r>
                <a:rPr lang="ko-KR" altLang="en-US" sz="12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비교적 낮을 것으로 추정</a:t>
              </a:r>
              <a:endParaRPr lang="en-US" altLang="ko-KR" sz="12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>
                <a:lnSpc>
                  <a:spcPct val="150000"/>
                </a:lnSpc>
              </a:pPr>
              <a:endParaRPr lang="en-US" altLang="ko-KR" sz="1200" spc="3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2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2. 70</a:t>
              </a:r>
              <a:r>
                <a:rPr lang="ko-KR" altLang="en-US" sz="12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대 이면서 단순 노무직인 경우</a:t>
              </a:r>
              <a:endParaRPr lang="en-US" altLang="ko-KR" sz="12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200" spc="30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en-US" altLang="ko-KR" sz="12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  </a:t>
              </a:r>
              <a:r>
                <a:rPr lang="ko-KR" altLang="en-US" sz="12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→ 연체자의 비율이 </a:t>
              </a:r>
              <a:r>
                <a:rPr lang="ko-KR" altLang="en-US" sz="12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rgbClr val="E15759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높다</a:t>
              </a:r>
              <a:r>
                <a:rPr lang="en-US" altLang="ko-KR" sz="12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</a:p>
            <a:p>
              <a:pPr>
                <a:lnSpc>
                  <a:spcPct val="150000"/>
                </a:lnSpc>
              </a:pPr>
              <a:endParaRPr lang="en-US" altLang="ko-KR" sz="1200" spc="3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200" spc="300" dirty="0" err="1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노무직에</a:t>
              </a:r>
              <a:r>
                <a:rPr lang="ko-KR" altLang="en-US" sz="12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종사하는 고령층의 경우 수입이 지속적이지 않고 불안정한 경우가 많기 때문</a:t>
              </a:r>
              <a:endParaRPr lang="en-US" altLang="ko-KR" sz="1100" spc="3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다음_Regular" panose="02000603060000000000" pitchFamily="2" charset="-127"/>
                <a:ea typeface="다음_Regular" panose="02000603060000000000" pitchFamily="2" charset="-127"/>
              </a:endParaRPr>
            </a:p>
            <a:p>
              <a:pPr>
                <a:lnSpc>
                  <a:spcPct val="150000"/>
                </a:lnSpc>
              </a:pPr>
              <a:endParaRPr lang="en-US" altLang="ko-KR" sz="1100" spc="3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다음_Regular" panose="02000603060000000000" pitchFamily="2" charset="-127"/>
                <a:ea typeface="다음_Regular" panose="02000603060000000000" pitchFamily="2" charset="-127"/>
              </a:endParaRP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25195" y="1770538"/>
            <a:ext cx="7102201" cy="4557375"/>
            <a:chOff x="76106" y="1620265"/>
            <a:chExt cx="7102201" cy="4557375"/>
          </a:xfrm>
        </p:grpSpPr>
        <p:grpSp>
          <p:nvGrpSpPr>
            <p:cNvPr id="4" name="그룹 3"/>
            <p:cNvGrpSpPr/>
            <p:nvPr/>
          </p:nvGrpSpPr>
          <p:grpSpPr>
            <a:xfrm>
              <a:off x="76106" y="1620265"/>
              <a:ext cx="6575719" cy="3746168"/>
              <a:chOff x="206734" y="2123277"/>
              <a:chExt cx="6575719" cy="3746168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54971" y="2430920"/>
                <a:ext cx="5827482" cy="3438525"/>
              </a:xfrm>
              <a:prstGeom prst="rect">
                <a:avLst/>
              </a:prstGeom>
            </p:spPr>
          </p:pic>
          <p:sp>
            <p:nvSpPr>
              <p:cNvPr id="18" name="TextBox 17"/>
              <p:cNvSpPr txBox="1"/>
              <p:nvPr/>
            </p:nvSpPr>
            <p:spPr>
              <a:xfrm>
                <a:off x="206734" y="3845373"/>
                <a:ext cx="996276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100" spc="300" smtClean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직</a:t>
                </a:r>
                <a:endParaRPr lang="en-US" altLang="ko-KR" sz="1100" spc="30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pPr algn="ctr"/>
                <a:r>
                  <a:rPr lang="ko-KR" altLang="en-US" sz="1100" spc="300" smtClean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업</a:t>
                </a:r>
                <a:endParaRPr lang="en-US" altLang="ko-KR" sz="1100" spc="30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pPr algn="ctr"/>
                <a:r>
                  <a:rPr lang="ko-KR" altLang="en-US" sz="1100" spc="300" smtClean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정</a:t>
                </a:r>
                <a:endParaRPr lang="en-US" altLang="ko-KR" sz="1100" spc="30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pPr algn="ctr"/>
                <a:r>
                  <a:rPr lang="ko-KR" altLang="en-US" sz="1100" spc="300" smtClean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보</a:t>
                </a:r>
                <a:endParaRPr lang="en-US" altLang="ko-KR" sz="1100" spc="30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2030008" y="2123277"/>
                <a:ext cx="3677407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100" b="1" spc="300" dirty="0" smtClean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나이</a:t>
                </a:r>
                <a:endParaRPr lang="en-US" altLang="ko-KR" sz="1100" b="1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grpSp>
          <p:nvGrpSpPr>
            <p:cNvPr id="6" name="그룹 5"/>
            <p:cNvGrpSpPr/>
            <p:nvPr/>
          </p:nvGrpSpPr>
          <p:grpSpPr>
            <a:xfrm>
              <a:off x="3500900" y="5522007"/>
              <a:ext cx="3677407" cy="655633"/>
              <a:chOff x="3500900" y="5522007"/>
              <a:chExt cx="3677407" cy="655633"/>
            </a:xfrm>
          </p:grpSpPr>
          <p:pic>
            <p:nvPicPr>
              <p:cNvPr id="5" name="그림 4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154126" y="5522007"/>
                <a:ext cx="2497699" cy="609600"/>
              </a:xfrm>
              <a:prstGeom prst="rect">
                <a:avLst/>
              </a:prstGeom>
            </p:spPr>
          </p:pic>
          <p:sp>
            <p:nvSpPr>
              <p:cNvPr id="20" name="TextBox 19"/>
              <p:cNvSpPr txBox="1"/>
              <p:nvPr/>
            </p:nvSpPr>
            <p:spPr>
              <a:xfrm>
                <a:off x="3500900" y="5916030"/>
                <a:ext cx="3677407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100" spc="300" dirty="0" smtClean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연체자 비율</a:t>
                </a:r>
                <a:endParaRPr lang="en-US" altLang="ko-KR" sz="11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</p:grpSp>
      <p:sp>
        <p:nvSpPr>
          <p:cNvPr id="33" name="직사각형 32"/>
          <p:cNvSpPr/>
          <p:nvPr/>
        </p:nvSpPr>
        <p:spPr>
          <a:xfrm>
            <a:off x="536062" y="875643"/>
            <a:ext cx="11134452" cy="434990"/>
          </a:xfrm>
          <a:prstGeom prst="rect">
            <a:avLst/>
          </a:prstGeom>
          <a:solidFill>
            <a:srgbClr val="5D78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914400" latinLnBrk="1"/>
            <a:r>
              <a:rPr lang="en-US" altLang="ko-KR" sz="2000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</a:t>
            </a:r>
            <a:r>
              <a:rPr lang="ko-KR" altLang="en-US" sz="2000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 </a:t>
            </a:r>
            <a:r>
              <a:rPr lang="en-US" altLang="ko-KR" sz="2000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&amp; </a:t>
            </a:r>
            <a:r>
              <a:rPr lang="ko-KR" altLang="en-US" sz="2000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임원</a:t>
            </a:r>
            <a:r>
              <a:rPr lang="en-US" altLang="ko-KR" sz="20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</a:t>
            </a:r>
            <a:r>
              <a:rPr lang="en-US" altLang="ko-KR" sz="2000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 20</a:t>
            </a:r>
            <a:r>
              <a:rPr lang="ko-KR" altLang="en-US" sz="2000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 </a:t>
            </a:r>
            <a:r>
              <a:rPr lang="en-US" altLang="ko-KR" sz="2000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&amp; </a:t>
            </a:r>
            <a:r>
              <a:rPr lang="ko-KR" altLang="en-US" sz="2000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자영업 </a:t>
            </a:r>
            <a:r>
              <a:rPr lang="en-US" altLang="ko-KR" sz="2000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70</a:t>
            </a:r>
            <a:r>
              <a:rPr lang="ko-KR" altLang="en-US" sz="2000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</a:t>
            </a:r>
            <a:r>
              <a:rPr lang="en-US" altLang="ko-KR" sz="2000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&amp;</a:t>
            </a:r>
            <a:r>
              <a:rPr lang="ko-KR" altLang="en-US" sz="2000" b="1" dirty="0" err="1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단순노무직에서</a:t>
            </a:r>
            <a:r>
              <a:rPr lang="ko-KR" altLang="en-US" sz="20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000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가장 높은 연체자 비율</a:t>
            </a:r>
            <a:endParaRPr lang="ko-KR" altLang="en-US" sz="2000" b="1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1990843" y="3212004"/>
            <a:ext cx="677713" cy="558904"/>
          </a:xfrm>
          <a:prstGeom prst="ellipse">
            <a:avLst/>
          </a:prstGeom>
          <a:noFill/>
          <a:ln w="38100">
            <a:solidFill>
              <a:srgbClr val="E157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1555418" y="4553339"/>
            <a:ext cx="677713" cy="554957"/>
          </a:xfrm>
          <a:prstGeom prst="ellipse">
            <a:avLst/>
          </a:prstGeom>
          <a:noFill/>
          <a:ln w="38100">
            <a:solidFill>
              <a:srgbClr val="E157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6037219" y="3632714"/>
            <a:ext cx="677713" cy="554957"/>
          </a:xfrm>
          <a:prstGeom prst="ellipse">
            <a:avLst/>
          </a:prstGeom>
          <a:noFill/>
          <a:ln w="38100">
            <a:solidFill>
              <a:srgbClr val="E157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3" name="그룹 22"/>
          <p:cNvGrpSpPr/>
          <p:nvPr/>
        </p:nvGrpSpPr>
        <p:grpSpPr>
          <a:xfrm>
            <a:off x="176062" y="166196"/>
            <a:ext cx="4247657" cy="707886"/>
            <a:chOff x="176062" y="166196"/>
            <a:chExt cx="3672005" cy="707886"/>
          </a:xfrm>
        </p:grpSpPr>
        <p:sp>
          <p:nvSpPr>
            <p:cNvPr id="24" name="직사각형 23"/>
            <p:cNvSpPr/>
            <p:nvPr/>
          </p:nvSpPr>
          <p:spPr>
            <a:xfrm>
              <a:off x="176062" y="189922"/>
              <a:ext cx="360000" cy="360000"/>
            </a:xfrm>
            <a:prstGeom prst="rect">
              <a:avLst/>
            </a:prstGeom>
            <a:solidFill>
              <a:srgbClr val="5D78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</a:t>
              </a:r>
              <a:endParaRPr lang="ko-KR" altLang="en-US" sz="2000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536062" y="166196"/>
              <a:ext cx="331200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spc="6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나눔바른고딕" pitchFamily="50" charset="-127"/>
                  <a:ea typeface="나눔바른고딕" pitchFamily="50" charset="-127"/>
                </a:rPr>
                <a:t>분석 배경 및 데이터 처리</a:t>
              </a:r>
              <a:endParaRPr lang="ko-KR" altLang="en-US" sz="2000" b="1" spc="6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77155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73000"/>
            <a:lum/>
          </a:blip>
          <a:srcRect/>
          <a:stretch>
            <a:fillRect t="-11000"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2739196" y="821094"/>
            <a:ext cx="6432795" cy="503854"/>
          </a:xfrm>
          <a:prstGeom prst="rect">
            <a:avLst/>
          </a:prstGeom>
          <a:solidFill>
            <a:srgbClr val="375E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중금리</a:t>
            </a:r>
            <a:r>
              <a:rPr lang="ko-KR" altLang="en-US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대출 시장에서의 점유율 확대를 목표하고 있는  </a:t>
            </a:r>
            <a:r>
              <a:rPr lang="en-US" altLang="ko-KR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</a:t>
            </a:r>
            <a:r>
              <a:rPr lang="en-US" altLang="ko-KR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보험사</a:t>
            </a:r>
            <a:endParaRPr lang="ko-KR" altLang="en-US" b="1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900748" y="1718378"/>
            <a:ext cx="6072051" cy="3479269"/>
          </a:xfrm>
          <a:prstGeom prst="rect">
            <a:avLst/>
          </a:prstGeom>
          <a:solidFill>
            <a:srgbClr val="477093">
              <a:alpha val="56000"/>
            </a:srgbClr>
          </a:solidFill>
          <a:ln w="25400" cmpd="sng">
            <a:noFill/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141167" y="2108718"/>
            <a:ext cx="5558400" cy="410547"/>
          </a:xfrm>
          <a:prstGeom prst="rect">
            <a:avLst/>
          </a:prstGeom>
          <a:solidFill>
            <a:schemeClr val="bg2">
              <a:alpha val="87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지난해 말 기준</a:t>
            </a:r>
            <a:r>
              <a:rPr lang="en-US" altLang="ko-KR" sz="1600" dirty="0" smtClean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600" dirty="0" err="1" smtClean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중금리</a:t>
            </a:r>
            <a:r>
              <a:rPr lang="ko-KR" altLang="en-US" sz="1600" dirty="0" smtClean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대출 해당자는 전체 등급자의 </a:t>
            </a:r>
            <a:r>
              <a:rPr lang="en-US" altLang="ko-KR" sz="1600" b="1" dirty="0" smtClean="0">
                <a:solidFill>
                  <a:srgbClr val="E157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42%</a:t>
            </a:r>
            <a:endParaRPr lang="ko-KR" altLang="en-US" sz="1600" b="1" dirty="0">
              <a:solidFill>
                <a:srgbClr val="E1575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968758" y="5113671"/>
            <a:ext cx="2239347" cy="382059"/>
          </a:xfrm>
          <a:prstGeom prst="rect">
            <a:avLst/>
          </a:prstGeom>
          <a:solidFill>
            <a:schemeClr val="bg1">
              <a:lumMod val="65000"/>
              <a:alpha val="42000"/>
            </a:schemeClr>
          </a:solidFill>
          <a:ln w="254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K </a:t>
            </a:r>
            <a:r>
              <a:rPr lang="ko-KR" altLang="en-US" sz="1400" dirty="0" smtClean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씨 </a:t>
            </a:r>
            <a:r>
              <a:rPr lang="en-US" altLang="ko-KR" sz="1400" dirty="0" smtClean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(42, B</a:t>
            </a:r>
            <a:r>
              <a:rPr lang="ko-KR" altLang="en-US" sz="1400" dirty="0" smtClean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보험사 팀장</a:t>
            </a:r>
            <a:r>
              <a:rPr lang="en-US" altLang="ko-KR" sz="1400" dirty="0" smtClean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sz="1400" dirty="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5144275" y="2690327"/>
            <a:ext cx="5558400" cy="410547"/>
          </a:xfrm>
          <a:prstGeom prst="rect">
            <a:avLst/>
          </a:prstGeom>
          <a:solidFill>
            <a:schemeClr val="bg2">
              <a:alpha val="87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하지만</a:t>
            </a:r>
            <a:r>
              <a:rPr lang="en-US" altLang="ko-KR" sz="1600" dirty="0" smtClean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600" dirty="0" smtClean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기존 신용 평가 모형으로 심사가 어려움</a:t>
            </a:r>
            <a:endParaRPr lang="ko-KR" altLang="en-US" sz="1600" dirty="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5138054" y="3243946"/>
            <a:ext cx="5558400" cy="410547"/>
          </a:xfrm>
          <a:prstGeom prst="rect">
            <a:avLst/>
          </a:prstGeom>
          <a:solidFill>
            <a:schemeClr val="bg2">
              <a:alpha val="87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 err="1" smtClean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중금리</a:t>
            </a:r>
            <a:r>
              <a:rPr lang="ko-KR" altLang="en-US" sz="1600" dirty="0" smtClean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잠재 고객을 확보할 경우 기대 수익 ↑</a:t>
            </a:r>
            <a:endParaRPr lang="ko-KR" altLang="en-US" sz="1600" dirty="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5159826" y="3778903"/>
            <a:ext cx="5558400" cy="410547"/>
          </a:xfrm>
          <a:prstGeom prst="rect">
            <a:avLst/>
          </a:prstGeom>
          <a:solidFill>
            <a:schemeClr val="bg2">
              <a:alpha val="87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새로운 신용 평가 모형으로 </a:t>
            </a:r>
            <a:r>
              <a:rPr lang="ko-KR" altLang="en-US" sz="1600" b="1" dirty="0" smtClean="0">
                <a:solidFill>
                  <a:srgbClr val="E157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중위 등급의 우량 고객 </a:t>
            </a:r>
            <a:r>
              <a:rPr lang="ko-KR" altLang="en-US" sz="1600" b="1" dirty="0" smtClean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발굴 </a:t>
            </a:r>
            <a:r>
              <a:rPr lang="ko-KR" altLang="en-US" sz="1600" dirty="0" smtClean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가능</a:t>
            </a:r>
            <a:endParaRPr lang="ko-KR" altLang="en-US" sz="1600" dirty="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5153605" y="4351183"/>
            <a:ext cx="5557937" cy="410547"/>
          </a:xfrm>
          <a:prstGeom prst="rect">
            <a:avLst/>
          </a:prstGeom>
          <a:solidFill>
            <a:schemeClr val="bg2">
              <a:alpha val="87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새로운 신용 평가</a:t>
            </a:r>
            <a:endParaRPr lang="ko-KR" altLang="en-US" sz="1600" dirty="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8758" y="1828800"/>
            <a:ext cx="2239347" cy="3015653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654047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직선 연결선 40"/>
          <p:cNvCxnSpPr/>
          <p:nvPr/>
        </p:nvCxnSpPr>
        <p:spPr>
          <a:xfrm flipV="1">
            <a:off x="7136647" y="447785"/>
            <a:ext cx="5057695" cy="764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7184168" y="92923"/>
            <a:ext cx="46124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 </a:t>
            </a:r>
            <a:r>
              <a:rPr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배경        </a:t>
            </a:r>
            <a:r>
              <a:rPr lang="en-US" altLang="ko-KR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</a:t>
            </a:r>
            <a:r>
              <a:rPr lang="ko-KR" altLang="en-US" sz="1200" b="1" dirty="0" smtClean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소개       </a:t>
            </a:r>
            <a:r>
              <a:rPr lang="en-US" altLang="ko-KR" sz="1200" b="1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</a:t>
            </a:r>
            <a:r>
              <a:rPr lang="ko-KR" altLang="en-US" sz="1200" b="1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200" b="1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EDA </a:t>
            </a:r>
            <a:r>
              <a:rPr lang="ko-KR" altLang="en-US" sz="1200" b="1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및 전처리       </a:t>
            </a:r>
            <a:r>
              <a:rPr lang="en-US" altLang="ko-KR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 </a:t>
            </a:r>
            <a:r>
              <a:rPr lang="ko-KR" altLang="en-US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분석 방향 결정</a:t>
            </a:r>
            <a:endParaRPr lang="ko-KR" altLang="en-US" sz="1200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7934485" y="3267629"/>
            <a:ext cx="3736029" cy="138057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8112858" y="3420794"/>
            <a:ext cx="3448357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spc="300" dirty="0" err="1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4E79A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비연체자</a:t>
            </a:r>
            <a:r>
              <a:rPr lang="ko-KR" altLang="en-US" sz="1400" spc="300" dirty="0" err="1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</a:t>
            </a:r>
            <a:r>
              <a:rPr lang="ko-KR" altLang="en-US" sz="14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통신요금 연간 최대 연체금액이 더</a:t>
            </a:r>
            <a:r>
              <a:rPr lang="en-US" altLang="ko-KR" sz="14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4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적은 금액</a:t>
            </a:r>
            <a:r>
              <a:rPr lang="en-US" altLang="ko-KR" sz="14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(10</a:t>
            </a:r>
            <a:r>
              <a:rPr lang="ko-KR" altLang="en-US" sz="14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만원 </a:t>
            </a:r>
            <a:r>
              <a:rPr lang="ko-KR" altLang="en-US" sz="14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이하</a:t>
            </a:r>
            <a:r>
              <a:rPr lang="en-US" altLang="ko-KR" sz="14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lang="ko-KR" altLang="en-US" sz="14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 비교적 많이 </a:t>
            </a:r>
            <a:r>
              <a:rPr lang="ko-KR" altLang="en-US" sz="14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분포</a:t>
            </a:r>
            <a:endParaRPr lang="en-US" altLang="ko-KR" sz="1400" spc="30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356062" y="2181210"/>
            <a:ext cx="7165084" cy="3989778"/>
            <a:chOff x="-395" y="2778369"/>
            <a:chExt cx="6453949" cy="3989778"/>
          </a:xfrm>
        </p:grpSpPr>
        <p:grpSp>
          <p:nvGrpSpPr>
            <p:cNvPr id="5" name="그룹 4"/>
            <p:cNvGrpSpPr/>
            <p:nvPr/>
          </p:nvGrpSpPr>
          <p:grpSpPr>
            <a:xfrm>
              <a:off x="566507" y="2778369"/>
              <a:ext cx="5887047" cy="3989778"/>
              <a:chOff x="566507" y="2778369"/>
              <a:chExt cx="5887047" cy="3989778"/>
            </a:xfrm>
          </p:grpSpPr>
          <p:pic>
            <p:nvPicPr>
              <p:cNvPr id="1029" name="Picture 5"/>
              <p:cNvPicPr>
                <a:picLocks noChangeAspect="1" noChangeArrowheads="1"/>
              </p:cNvPicPr>
              <p:nvPr/>
            </p:nvPicPr>
            <p:blipFill>
              <a:blip r:embed="rId3"/>
              <a:srcRect r="3095"/>
              <a:stretch>
                <a:fillRect/>
              </a:stretch>
            </p:blipFill>
            <p:spPr bwMode="auto">
              <a:xfrm>
                <a:off x="566507" y="2778369"/>
                <a:ext cx="5887047" cy="355526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33" name="TextBox 32"/>
              <p:cNvSpPr txBox="1"/>
              <p:nvPr/>
            </p:nvSpPr>
            <p:spPr>
              <a:xfrm>
                <a:off x="1543787" y="6506537"/>
                <a:ext cx="3677407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100" spc="300" dirty="0" smtClean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통신요금 연간 최대 연체금액</a:t>
                </a:r>
                <a:endParaRPr lang="en-US" altLang="ko-KR" sz="11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grpSp>
          <p:nvGrpSpPr>
            <p:cNvPr id="8" name="그룹 5"/>
            <p:cNvGrpSpPr/>
            <p:nvPr/>
          </p:nvGrpSpPr>
          <p:grpSpPr>
            <a:xfrm>
              <a:off x="5348807" y="2963137"/>
              <a:ext cx="1039715" cy="457761"/>
              <a:chOff x="5366312" y="4042131"/>
              <a:chExt cx="1039715" cy="457761"/>
            </a:xfrm>
          </p:grpSpPr>
          <p:sp>
            <p:nvSpPr>
              <p:cNvPr id="34" name="직사각형 33"/>
              <p:cNvSpPr/>
              <p:nvPr/>
            </p:nvSpPr>
            <p:spPr>
              <a:xfrm>
                <a:off x="5366312" y="4093288"/>
                <a:ext cx="144000" cy="144000"/>
              </a:xfrm>
              <a:prstGeom prst="rect">
                <a:avLst/>
              </a:prstGeom>
              <a:solidFill>
                <a:srgbClr val="AEC7E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dirty="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5" name="직사각형 34"/>
              <p:cNvSpPr/>
              <p:nvPr/>
            </p:nvSpPr>
            <p:spPr>
              <a:xfrm>
                <a:off x="5366312" y="4296544"/>
                <a:ext cx="144000" cy="144000"/>
              </a:xfrm>
              <a:prstGeom prst="rect">
                <a:avLst/>
              </a:prstGeom>
              <a:solidFill>
                <a:srgbClr val="E157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dirty="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5428296" y="4042131"/>
                <a:ext cx="977731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000" spc="300" dirty="0" err="1" smtClean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비연체자</a:t>
                </a:r>
                <a:endParaRPr lang="en-US" altLang="ko-KR" sz="10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8" name="TextBox 37"/>
              <p:cNvSpPr txBox="1"/>
              <p:nvPr/>
            </p:nvSpPr>
            <p:spPr>
              <a:xfrm>
                <a:off x="5477360" y="4253671"/>
                <a:ext cx="706503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000" spc="300" dirty="0" smtClean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연체자</a:t>
                </a:r>
                <a:endParaRPr lang="en-US" altLang="ko-KR" sz="10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sp>
          <p:nvSpPr>
            <p:cNvPr id="29" name="TextBox 28"/>
            <p:cNvSpPr txBox="1"/>
            <p:nvPr/>
          </p:nvSpPr>
          <p:spPr>
            <a:xfrm>
              <a:off x="-395" y="3986045"/>
              <a:ext cx="996276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구</a:t>
              </a:r>
              <a:endParaRPr lang="en-US" altLang="ko-KR" sz="11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ko-KR" altLang="en-US" sz="11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성</a:t>
              </a:r>
              <a:endParaRPr lang="en-US" altLang="ko-KR" sz="11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ko-KR" altLang="en-US" sz="11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비</a:t>
              </a:r>
              <a:endParaRPr lang="en-US" altLang="ko-KR" sz="11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ko-KR" altLang="en-US" sz="11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율</a:t>
              </a:r>
              <a:endParaRPr lang="en-US" altLang="ko-KR" sz="11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906142" y="5827014"/>
              <a:ext cx="749135" cy="26161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100" b="1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10</a:t>
              </a:r>
              <a:r>
                <a:rPr lang="ko-KR" altLang="en-US" sz="1100" b="1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만원</a:t>
              </a:r>
              <a:endParaRPr lang="ko-KR" altLang="en-US" sz="1100" b="1" spc="3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8" name="직사각형 47"/>
          <p:cNvSpPr/>
          <p:nvPr/>
        </p:nvSpPr>
        <p:spPr>
          <a:xfrm>
            <a:off x="536062" y="875643"/>
            <a:ext cx="11134452" cy="434990"/>
          </a:xfrm>
          <a:prstGeom prst="rect">
            <a:avLst/>
          </a:prstGeom>
          <a:solidFill>
            <a:srgbClr val="5D78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914400" latinLnBrk="1"/>
            <a:r>
              <a:rPr lang="ko-KR" altLang="en-US" sz="2000" b="1" dirty="0" err="1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</a:t>
            </a:r>
            <a:r>
              <a:rPr lang="ko-KR" altLang="en-US" sz="2000" b="1" dirty="0" err="1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연체자의</a:t>
            </a:r>
            <a:r>
              <a:rPr lang="ko-KR" altLang="en-US" sz="2000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통신요금 연간 최대 연체금액이 더 작다</a:t>
            </a:r>
            <a:endParaRPr lang="ko-KR" altLang="en-US" sz="2000" b="1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176062" y="166196"/>
            <a:ext cx="4247657" cy="707886"/>
            <a:chOff x="176062" y="166196"/>
            <a:chExt cx="3672005" cy="707886"/>
          </a:xfrm>
        </p:grpSpPr>
        <p:sp>
          <p:nvSpPr>
            <p:cNvPr id="24" name="직사각형 23"/>
            <p:cNvSpPr/>
            <p:nvPr/>
          </p:nvSpPr>
          <p:spPr>
            <a:xfrm>
              <a:off x="176062" y="189922"/>
              <a:ext cx="360000" cy="360000"/>
            </a:xfrm>
            <a:prstGeom prst="rect">
              <a:avLst/>
            </a:prstGeom>
            <a:solidFill>
              <a:srgbClr val="5D78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</a:t>
              </a:r>
              <a:endParaRPr lang="ko-KR" altLang="en-US" sz="2000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536062" y="166196"/>
              <a:ext cx="331200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spc="6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나눔바른고딕" pitchFamily="50" charset="-127"/>
                  <a:ea typeface="나눔바른고딕" pitchFamily="50" charset="-127"/>
                </a:rPr>
                <a:t>분석 배경 및 데이터 처리</a:t>
              </a:r>
              <a:endParaRPr lang="ko-KR" altLang="en-US" sz="2000" b="1" spc="6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66281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직사각형 49"/>
          <p:cNvSpPr/>
          <p:nvPr/>
        </p:nvSpPr>
        <p:spPr>
          <a:xfrm>
            <a:off x="536062" y="1657779"/>
            <a:ext cx="5976705" cy="4817665"/>
          </a:xfrm>
          <a:prstGeom prst="rect">
            <a:avLst/>
          </a:prstGeom>
          <a:solidFill>
            <a:schemeClr val="bg1">
              <a:lumMod val="65000"/>
              <a:alpha val="0"/>
            </a:schemeClr>
          </a:solidFill>
          <a:ln w="25400">
            <a:solidFill>
              <a:srgbClr val="D8D8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6926637" y="2523155"/>
            <a:ext cx="4743878" cy="292658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7134024" y="2612928"/>
            <a:ext cx="4662559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 </a:t>
            </a:r>
            <a:r>
              <a:rPr lang="ko-KR" altLang="en-US" sz="1600" b="1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납부 방법 </a:t>
            </a:r>
            <a:endParaRPr lang="en-US" altLang="ko-KR" sz="1600" b="1" spc="300" dirty="0" smtClean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E157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</a:t>
            </a:r>
            <a:r>
              <a:rPr lang="ko-KR" altLang="en-US" sz="16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→</a:t>
            </a:r>
            <a:r>
              <a:rPr lang="ko-KR" altLang="en-US" sz="16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E157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6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E157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27%</a:t>
            </a:r>
            <a:r>
              <a:rPr lang="ko-KR" altLang="en-US" sz="16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연체자 비율</a:t>
            </a:r>
            <a:endParaRPr lang="en-US" altLang="ko-KR" sz="1600" spc="300" dirty="0" smtClean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900" spc="300" dirty="0" smtClean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 </a:t>
            </a:r>
            <a:r>
              <a:rPr lang="ko-KR" altLang="en-US" sz="1600" b="1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납부 방법</a:t>
            </a:r>
            <a:r>
              <a:rPr lang="ko-KR" altLang="en-US" sz="16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en-US" altLang="ko-KR" sz="1600" spc="30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</a:t>
            </a:r>
            <a:r>
              <a:rPr lang="ko-KR" altLang="en-US" sz="16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→ </a:t>
            </a:r>
            <a:r>
              <a:rPr lang="en-US" altLang="ko-KR" sz="16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12%</a:t>
            </a:r>
          </a:p>
          <a:p>
            <a:pPr>
              <a:lnSpc>
                <a:spcPct val="150000"/>
              </a:lnSpc>
            </a:pPr>
            <a:endParaRPr lang="en-US" altLang="ko-KR" sz="800" spc="300" dirty="0" smtClean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600" b="1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그 </a:t>
            </a:r>
            <a:r>
              <a:rPr lang="ko-KR" altLang="en-US" sz="1600" b="1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밖의 </a:t>
            </a:r>
            <a:r>
              <a:rPr lang="ko-KR" altLang="en-US" sz="1600" b="1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납부방법</a:t>
            </a:r>
            <a:endParaRPr lang="en-US" altLang="ko-KR" sz="1600" spc="30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</a:t>
            </a:r>
            <a:r>
              <a:rPr lang="ko-KR" altLang="en-US" sz="1600" spc="3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→ </a:t>
            </a:r>
            <a:r>
              <a:rPr lang="en-US" altLang="ko-KR" sz="16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</a:t>
            </a:r>
            <a:r>
              <a:rPr lang="en-US" altLang="ko-KR" sz="16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% </a:t>
            </a:r>
            <a:r>
              <a:rPr lang="ko-KR" altLang="en-US" sz="16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미만</a:t>
            </a:r>
            <a:endParaRPr lang="en-US" altLang="ko-KR" sz="1600" spc="300" dirty="0" smtClean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200" spc="30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100" spc="30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/>
              </a:solidFill>
              <a:latin typeface="다음_Regular" panose="02000603060000000000" pitchFamily="2" charset="-127"/>
              <a:ea typeface="다음_Regular" panose="02000603060000000000" pitchFamily="2" charset="-127"/>
            </a:endParaRPr>
          </a:p>
        </p:txBody>
      </p:sp>
      <p:graphicFrame>
        <p:nvGraphicFramePr>
          <p:cNvPr id="32" name="내용 개체 틀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70001725"/>
              </p:ext>
            </p:extLst>
          </p:nvPr>
        </p:nvGraphicFramePr>
        <p:xfrm>
          <a:off x="553981" y="2092334"/>
          <a:ext cx="4320000" cy="432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33" name="꺾인 연결선 32"/>
          <p:cNvCxnSpPr/>
          <p:nvPr/>
        </p:nvCxnSpPr>
        <p:spPr>
          <a:xfrm flipV="1">
            <a:off x="2041616" y="2410044"/>
            <a:ext cx="2556593" cy="566714"/>
          </a:xfrm>
          <a:prstGeom prst="bentConnector3">
            <a:avLst>
              <a:gd name="adj1" fmla="val 50000"/>
            </a:avLst>
          </a:prstGeom>
          <a:ln w="15875" cmpd="sng">
            <a:solidFill>
              <a:schemeClr val="tx1">
                <a:lumMod val="50000"/>
                <a:lumOff val="50000"/>
              </a:schemeClr>
            </a:solidFill>
            <a:prstDash val="dash"/>
            <a:miter lim="800000"/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/>
          <p:cNvGrpSpPr/>
          <p:nvPr/>
        </p:nvGrpSpPr>
        <p:grpSpPr>
          <a:xfrm>
            <a:off x="4821950" y="2234739"/>
            <a:ext cx="1597543" cy="3663743"/>
            <a:chOff x="5495731" y="2575249"/>
            <a:chExt cx="1597543" cy="3663743"/>
          </a:xfrm>
        </p:grpSpPr>
        <p:grpSp>
          <p:nvGrpSpPr>
            <p:cNvPr id="2" name="그룹 1"/>
            <p:cNvGrpSpPr/>
            <p:nvPr/>
          </p:nvGrpSpPr>
          <p:grpSpPr>
            <a:xfrm>
              <a:off x="6190426" y="5790250"/>
              <a:ext cx="902848" cy="448742"/>
              <a:chOff x="6190426" y="5790250"/>
              <a:chExt cx="902848" cy="448742"/>
            </a:xfrm>
          </p:grpSpPr>
          <p:sp>
            <p:nvSpPr>
              <p:cNvPr id="38" name="직사각형 37"/>
              <p:cNvSpPr/>
              <p:nvPr/>
            </p:nvSpPr>
            <p:spPr>
              <a:xfrm>
                <a:off x="6190426" y="5840586"/>
                <a:ext cx="144000" cy="144000"/>
              </a:xfrm>
              <a:prstGeom prst="rect">
                <a:avLst/>
              </a:prstGeom>
              <a:solidFill>
                <a:srgbClr val="AEC7E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dirty="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40" name="직사각형 39"/>
              <p:cNvSpPr/>
              <p:nvPr/>
            </p:nvSpPr>
            <p:spPr>
              <a:xfrm>
                <a:off x="6190426" y="6043842"/>
                <a:ext cx="144000" cy="144000"/>
              </a:xfrm>
              <a:prstGeom prst="rect">
                <a:avLst/>
              </a:prstGeom>
              <a:solidFill>
                <a:srgbClr val="E157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dirty="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42" name="TextBox 41"/>
              <p:cNvSpPr txBox="1"/>
              <p:nvPr/>
            </p:nvSpPr>
            <p:spPr>
              <a:xfrm>
                <a:off x="6303654" y="5790250"/>
                <a:ext cx="78962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000" spc="300" dirty="0" err="1" smtClean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비연체자</a:t>
                </a:r>
                <a:endParaRPr lang="en-US" altLang="ko-KR" sz="10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6272743" y="5992771"/>
                <a:ext cx="706503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000" spc="300" dirty="0" smtClean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연체자</a:t>
                </a:r>
                <a:endParaRPr lang="en-US" altLang="ko-KR" sz="10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grpSp>
          <p:nvGrpSpPr>
            <p:cNvPr id="6" name="그룹 5"/>
            <p:cNvGrpSpPr/>
            <p:nvPr/>
          </p:nvGrpSpPr>
          <p:grpSpPr>
            <a:xfrm>
              <a:off x="5495731" y="2575249"/>
              <a:ext cx="1202733" cy="3573624"/>
              <a:chOff x="5495731" y="2575249"/>
              <a:chExt cx="1202733" cy="3573624"/>
            </a:xfrm>
          </p:grpSpPr>
          <p:sp>
            <p:nvSpPr>
              <p:cNvPr id="44" name="직사각형 43"/>
              <p:cNvSpPr/>
              <p:nvPr/>
            </p:nvSpPr>
            <p:spPr>
              <a:xfrm>
                <a:off x="6098868" y="5099004"/>
                <a:ext cx="599596" cy="2616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ko-KR" sz="1100" b="1" spc="300" dirty="0" smtClean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27%</a:t>
                </a:r>
                <a:endParaRPr lang="ko-KR" altLang="en-US" sz="1100" b="1" spc="30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pic>
            <p:nvPicPr>
              <p:cNvPr id="45" name="그림 44"/>
              <p:cNvPicPr>
                <a:picLocks noChangeAspect="1"/>
              </p:cNvPicPr>
              <p:nvPr/>
            </p:nvPicPr>
            <p:blipFill rotWithShape="1">
              <a:blip r:embed="rId4"/>
              <a:srcRect l="51612" t="4393" r="8603" b="4475"/>
              <a:stretch/>
            </p:blipFill>
            <p:spPr>
              <a:xfrm>
                <a:off x="5495731" y="2575249"/>
                <a:ext cx="606489" cy="3573624"/>
              </a:xfrm>
              <a:prstGeom prst="rect">
                <a:avLst/>
              </a:prstGeom>
            </p:spPr>
          </p:pic>
        </p:grpSp>
      </p:grpSp>
      <p:cxnSp>
        <p:nvCxnSpPr>
          <p:cNvPr id="28" name="직선 연결선 27"/>
          <p:cNvCxnSpPr/>
          <p:nvPr/>
        </p:nvCxnSpPr>
        <p:spPr>
          <a:xfrm flipV="1">
            <a:off x="7136647" y="447785"/>
            <a:ext cx="5057695" cy="764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7184168" y="92923"/>
            <a:ext cx="46124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 </a:t>
            </a:r>
            <a:r>
              <a:rPr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배경        </a:t>
            </a:r>
            <a:r>
              <a:rPr lang="en-US" altLang="ko-KR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</a:t>
            </a:r>
            <a:r>
              <a:rPr lang="ko-KR" altLang="en-US" sz="1200" b="1" dirty="0" smtClean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소개       </a:t>
            </a:r>
            <a:r>
              <a:rPr lang="en-US" altLang="ko-KR" sz="1200" b="1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</a:t>
            </a:r>
            <a:r>
              <a:rPr lang="ko-KR" altLang="en-US" sz="1200" b="1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200" b="1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EDA </a:t>
            </a:r>
            <a:r>
              <a:rPr lang="ko-KR" altLang="en-US" sz="1200" b="1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및 전처리       </a:t>
            </a:r>
            <a:r>
              <a:rPr lang="en-US" altLang="ko-KR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 </a:t>
            </a:r>
            <a:r>
              <a:rPr lang="ko-KR" altLang="en-US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분석 방향 결정</a:t>
            </a:r>
            <a:endParaRPr lang="ko-KR" altLang="en-US" sz="1200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536062" y="875643"/>
            <a:ext cx="11134452" cy="434990"/>
          </a:xfrm>
          <a:prstGeom prst="rect">
            <a:avLst/>
          </a:prstGeom>
          <a:solidFill>
            <a:srgbClr val="5D78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914400" latinLnBrk="1"/>
            <a:r>
              <a:rPr lang="en-US" altLang="ko-KR" sz="2000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 </a:t>
            </a:r>
            <a:r>
              <a:rPr lang="ko-KR" altLang="en-US" sz="2000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납부방법을 사용하는 사람들 중 </a:t>
            </a:r>
            <a:r>
              <a:rPr lang="en-US" altLang="ko-KR" sz="2000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27%</a:t>
            </a:r>
            <a:r>
              <a:rPr lang="ko-KR" altLang="en-US" sz="2000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 연체자</a:t>
            </a:r>
            <a:endParaRPr lang="ko-KR" altLang="en-US" sz="2000" b="1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536062" y="1769371"/>
            <a:ext cx="176794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납부 방법</a:t>
            </a:r>
            <a:endParaRPr lang="en-US" altLang="ko-KR" sz="1100" b="1" spc="300" dirty="0" smtClean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176062" y="166196"/>
            <a:ext cx="4247657" cy="707886"/>
            <a:chOff x="176062" y="166196"/>
            <a:chExt cx="3672005" cy="707886"/>
          </a:xfrm>
        </p:grpSpPr>
        <p:sp>
          <p:nvSpPr>
            <p:cNvPr id="26" name="직사각형 25"/>
            <p:cNvSpPr/>
            <p:nvPr/>
          </p:nvSpPr>
          <p:spPr>
            <a:xfrm>
              <a:off x="176062" y="189922"/>
              <a:ext cx="360000" cy="360000"/>
            </a:xfrm>
            <a:prstGeom prst="rect">
              <a:avLst/>
            </a:prstGeom>
            <a:solidFill>
              <a:srgbClr val="5D78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</a:t>
              </a:r>
              <a:endParaRPr lang="ko-KR" altLang="en-US" sz="2000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536062" y="166196"/>
              <a:ext cx="331200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spc="6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나눔바른고딕" pitchFamily="50" charset="-127"/>
                  <a:ea typeface="나눔바른고딕" pitchFamily="50" charset="-127"/>
                </a:rPr>
                <a:t>분석 배경 및 데이터 처리</a:t>
              </a:r>
              <a:endParaRPr lang="ko-KR" altLang="en-US" sz="2000" b="1" spc="6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26515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직선 연결선 40"/>
          <p:cNvCxnSpPr/>
          <p:nvPr/>
        </p:nvCxnSpPr>
        <p:spPr>
          <a:xfrm flipV="1">
            <a:off x="7136647" y="447785"/>
            <a:ext cx="5057695" cy="764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7184168" y="92923"/>
            <a:ext cx="46124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 </a:t>
            </a:r>
            <a:r>
              <a:rPr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배경        </a:t>
            </a:r>
            <a:r>
              <a:rPr lang="en-US" altLang="ko-KR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</a:t>
            </a:r>
            <a:r>
              <a:rPr lang="ko-KR" altLang="en-US" sz="1200" b="1" dirty="0" smtClean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소개       </a:t>
            </a:r>
            <a:r>
              <a:rPr lang="en-US" altLang="ko-KR" sz="1200" b="1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</a:t>
            </a:r>
            <a:r>
              <a:rPr lang="ko-KR" altLang="en-US" sz="1200" b="1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200" b="1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EDA </a:t>
            </a:r>
            <a:r>
              <a:rPr lang="ko-KR" altLang="en-US" sz="1200" b="1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및 전처리       </a:t>
            </a:r>
            <a:r>
              <a:rPr lang="en-US" altLang="ko-KR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 </a:t>
            </a:r>
            <a:r>
              <a:rPr lang="ko-KR" altLang="en-US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분석 방향 결정</a:t>
            </a:r>
            <a:endParaRPr lang="ko-KR" altLang="en-US" sz="1200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7739814" y="3253946"/>
            <a:ext cx="3930700" cy="12109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7739814" y="3400590"/>
            <a:ext cx="39307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신용개설 총 건수</a:t>
            </a:r>
            <a:r>
              <a:rPr lang="en-US" altLang="ko-KR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신용카드</a:t>
            </a:r>
            <a:r>
              <a:rPr lang="en-US" altLang="ko-KR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lang="ko-KR" altLang="en-US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E157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증가</a:t>
            </a:r>
            <a:endParaRPr lang="en-US" altLang="ko-KR" spc="300" dirty="0" smtClean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rgbClr val="E1575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할수</a:t>
            </a:r>
            <a:r>
              <a:rPr lang="ko-KR" altLang="en-US" spc="3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록</a:t>
            </a:r>
            <a:r>
              <a:rPr lang="ko-KR" altLang="en-US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연체자의 </a:t>
            </a:r>
            <a:r>
              <a:rPr lang="ko-KR" altLang="en-US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비율은 </a:t>
            </a:r>
            <a:r>
              <a:rPr lang="ko-KR" altLang="en-US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4E79A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감소</a:t>
            </a:r>
            <a:r>
              <a:rPr lang="ko-KR" altLang="en-US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en-US" altLang="ko-KR" spc="30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356062" y="1598524"/>
            <a:ext cx="7362791" cy="4809367"/>
            <a:chOff x="702113" y="2013174"/>
            <a:chExt cx="5877904" cy="4809367"/>
          </a:xfrm>
        </p:grpSpPr>
        <p:sp>
          <p:nvSpPr>
            <p:cNvPr id="29" name="TextBox 28"/>
            <p:cNvSpPr txBox="1"/>
            <p:nvPr/>
          </p:nvSpPr>
          <p:spPr>
            <a:xfrm>
              <a:off x="702113" y="3986045"/>
              <a:ext cx="996276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구</a:t>
              </a:r>
              <a:endParaRPr lang="en-US" altLang="ko-KR" sz="11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ko-KR" altLang="en-US" sz="11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성</a:t>
              </a:r>
              <a:endParaRPr lang="en-US" altLang="ko-KR" sz="11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ko-KR" altLang="en-US" sz="11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비</a:t>
              </a:r>
              <a:endParaRPr lang="en-US" altLang="ko-KR" sz="11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ko-KR" altLang="en-US" sz="11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율</a:t>
              </a:r>
              <a:endParaRPr lang="en-US" altLang="ko-KR" sz="11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10" name="그룹 9"/>
            <p:cNvGrpSpPr/>
            <p:nvPr/>
          </p:nvGrpSpPr>
          <p:grpSpPr>
            <a:xfrm>
              <a:off x="1298414" y="2013174"/>
              <a:ext cx="5281603" cy="4809367"/>
              <a:chOff x="1299223" y="2013174"/>
              <a:chExt cx="4564715" cy="4809367"/>
            </a:xfrm>
          </p:grpSpPr>
          <p:grpSp>
            <p:nvGrpSpPr>
              <p:cNvPr id="6" name="그룹 1"/>
              <p:cNvGrpSpPr/>
              <p:nvPr/>
            </p:nvGrpSpPr>
            <p:grpSpPr>
              <a:xfrm>
                <a:off x="1299223" y="4153795"/>
                <a:ext cx="4564715" cy="2668746"/>
                <a:chOff x="609983" y="4196969"/>
                <a:chExt cx="4564715" cy="2668746"/>
              </a:xfrm>
            </p:grpSpPr>
            <p:sp>
              <p:nvSpPr>
                <p:cNvPr id="33" name="TextBox 32"/>
                <p:cNvSpPr txBox="1"/>
                <p:nvPr/>
              </p:nvSpPr>
              <p:spPr>
                <a:xfrm>
                  <a:off x="609983" y="6604105"/>
                  <a:ext cx="3677407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100" spc="300" dirty="0" smtClean="0">
                      <a:ln>
                        <a:solidFill>
                          <a:srgbClr val="5B9BD5">
                            <a:shade val="50000"/>
                            <a:alpha val="0"/>
                          </a:srgbClr>
                        </a:solidFill>
                      </a:ln>
                      <a:solidFill>
                        <a:prstClr val="black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신용개설 총 건수</a:t>
                  </a:r>
                  <a:r>
                    <a:rPr lang="en-US" altLang="ko-KR" sz="1100" spc="300" dirty="0" smtClean="0">
                      <a:ln>
                        <a:solidFill>
                          <a:srgbClr val="5B9BD5">
                            <a:shade val="50000"/>
                            <a:alpha val="0"/>
                          </a:srgbClr>
                        </a:solidFill>
                      </a:ln>
                      <a:solidFill>
                        <a:prstClr val="black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[</a:t>
                  </a:r>
                  <a:r>
                    <a:rPr lang="ko-KR" altLang="en-US" sz="1100" spc="300" dirty="0" smtClean="0">
                      <a:ln>
                        <a:solidFill>
                          <a:srgbClr val="5B9BD5">
                            <a:shade val="50000"/>
                            <a:alpha val="0"/>
                          </a:srgbClr>
                        </a:solidFill>
                      </a:ln>
                      <a:solidFill>
                        <a:prstClr val="black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신용카드</a:t>
                  </a:r>
                  <a:r>
                    <a:rPr lang="en-US" altLang="ko-KR" sz="1100" spc="300" dirty="0" smtClean="0">
                      <a:ln>
                        <a:solidFill>
                          <a:srgbClr val="5B9BD5">
                            <a:shade val="50000"/>
                            <a:alpha val="0"/>
                          </a:srgbClr>
                        </a:solidFill>
                      </a:ln>
                      <a:solidFill>
                        <a:prstClr val="black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]</a:t>
                  </a:r>
                </a:p>
              </p:txBody>
            </p:sp>
            <p:grpSp>
              <p:nvGrpSpPr>
                <p:cNvPr id="7" name="그룹 5"/>
                <p:cNvGrpSpPr/>
                <p:nvPr/>
              </p:nvGrpSpPr>
              <p:grpSpPr>
                <a:xfrm>
                  <a:off x="4149221" y="4196969"/>
                  <a:ext cx="1025477" cy="457761"/>
                  <a:chOff x="3930131" y="4098115"/>
                  <a:chExt cx="1025477" cy="457761"/>
                </a:xfrm>
              </p:grpSpPr>
              <p:sp>
                <p:nvSpPr>
                  <p:cNvPr id="34" name="직사각형 33"/>
                  <p:cNvSpPr/>
                  <p:nvPr/>
                </p:nvSpPr>
                <p:spPr>
                  <a:xfrm>
                    <a:off x="3930131" y="4149272"/>
                    <a:ext cx="144000" cy="144000"/>
                  </a:xfrm>
                  <a:prstGeom prst="rect">
                    <a:avLst/>
                  </a:prstGeom>
                  <a:solidFill>
                    <a:srgbClr val="AEC7E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000" dirty="0"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35" name="직사각형 34"/>
                  <p:cNvSpPr/>
                  <p:nvPr/>
                </p:nvSpPr>
                <p:spPr>
                  <a:xfrm>
                    <a:off x="3930131" y="4352528"/>
                    <a:ext cx="144000" cy="144000"/>
                  </a:xfrm>
                  <a:prstGeom prst="rect">
                    <a:avLst/>
                  </a:prstGeom>
                  <a:solidFill>
                    <a:srgbClr val="E1575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000" dirty="0"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36" name="TextBox 35"/>
                  <p:cNvSpPr txBox="1"/>
                  <p:nvPr/>
                </p:nvSpPr>
                <p:spPr>
                  <a:xfrm>
                    <a:off x="3977877" y="4098115"/>
                    <a:ext cx="977731" cy="24622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ko-KR" altLang="en-US" sz="1000" spc="300" dirty="0" err="1" smtClean="0">
                        <a:ln>
                          <a:solidFill>
                            <a:srgbClr val="5B9BD5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prstClr val="black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비연체자</a:t>
                    </a:r>
                    <a:endParaRPr lang="en-US" altLang="ko-KR" sz="1000" spc="300" dirty="0" smtClean="0">
                      <a:ln>
                        <a:solidFill>
                          <a:srgbClr val="5B9BD5">
                            <a:shade val="50000"/>
                            <a:alpha val="0"/>
                          </a:srgbClr>
                        </a:solidFill>
                      </a:ln>
                      <a:solidFill>
                        <a:prstClr val="black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38" name="TextBox 37"/>
                  <p:cNvSpPr txBox="1"/>
                  <p:nvPr/>
                </p:nvSpPr>
                <p:spPr>
                  <a:xfrm>
                    <a:off x="4041179" y="4309655"/>
                    <a:ext cx="706503" cy="24622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ko-KR" altLang="en-US" sz="1000" spc="300" dirty="0" smtClean="0">
                        <a:ln>
                          <a:solidFill>
                            <a:srgbClr val="5B9BD5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prstClr val="black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연체자</a:t>
                    </a:r>
                    <a:endParaRPr lang="en-US" altLang="ko-KR" sz="1000" spc="300" dirty="0" smtClean="0">
                      <a:ln>
                        <a:solidFill>
                          <a:srgbClr val="5B9BD5">
                            <a:shade val="50000"/>
                            <a:alpha val="0"/>
                          </a:srgbClr>
                        </a:solidFill>
                      </a:ln>
                      <a:solidFill>
                        <a:prstClr val="black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</p:grpSp>
          </p:grpSp>
          <p:pic>
            <p:nvPicPr>
              <p:cNvPr id="3075" name="Picture 3"/>
              <p:cNvPicPr>
                <a:picLocks noChangeAspect="1"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1357403" y="2013174"/>
                <a:ext cx="3232150" cy="444978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cxnSp>
            <p:nvCxnSpPr>
              <p:cNvPr id="30" name="직선 화살표 연결선 29"/>
              <p:cNvCxnSpPr/>
              <p:nvPr/>
            </p:nvCxnSpPr>
            <p:spPr>
              <a:xfrm flipH="1" flipV="1">
                <a:off x="2184645" y="5132576"/>
                <a:ext cx="1906564" cy="872826"/>
              </a:xfrm>
              <a:prstGeom prst="straightConnector1">
                <a:avLst/>
              </a:prstGeom>
              <a:ln w="76200">
                <a:solidFill>
                  <a:srgbClr val="4E79A7"/>
                </a:solidFill>
                <a:headEnd type="stealth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5" name="직사각형 44"/>
          <p:cNvSpPr/>
          <p:nvPr/>
        </p:nvSpPr>
        <p:spPr>
          <a:xfrm>
            <a:off x="536062" y="875643"/>
            <a:ext cx="11134452" cy="434990"/>
          </a:xfrm>
          <a:prstGeom prst="rect">
            <a:avLst/>
          </a:prstGeom>
          <a:solidFill>
            <a:srgbClr val="5D78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914400" latinLnBrk="1"/>
            <a:r>
              <a:rPr lang="ko-KR" altLang="en-US" sz="2000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신용카드 수가 적은 그룹이 연체자 비율이 높다</a:t>
            </a:r>
            <a:endParaRPr lang="ko-KR" altLang="en-US" sz="2000" b="1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176062" y="166196"/>
            <a:ext cx="4247657" cy="707886"/>
            <a:chOff x="176062" y="166196"/>
            <a:chExt cx="3672005" cy="707886"/>
          </a:xfrm>
        </p:grpSpPr>
        <p:sp>
          <p:nvSpPr>
            <p:cNvPr id="25" name="직사각형 24"/>
            <p:cNvSpPr/>
            <p:nvPr/>
          </p:nvSpPr>
          <p:spPr>
            <a:xfrm>
              <a:off x="176062" y="189922"/>
              <a:ext cx="360000" cy="360000"/>
            </a:xfrm>
            <a:prstGeom prst="rect">
              <a:avLst/>
            </a:prstGeom>
            <a:solidFill>
              <a:srgbClr val="5D78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</a:t>
              </a:r>
              <a:endParaRPr lang="ko-KR" altLang="en-US" sz="2000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536062" y="166196"/>
              <a:ext cx="331200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spc="6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나눔바른고딕" pitchFamily="50" charset="-127"/>
                  <a:ea typeface="나눔바른고딕" pitchFamily="50" charset="-127"/>
                </a:rPr>
                <a:t>분석 배경 및 데이터 처리</a:t>
              </a:r>
              <a:endParaRPr lang="ko-KR" altLang="en-US" sz="2000" b="1" spc="6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66281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직선 연결선 40"/>
          <p:cNvCxnSpPr/>
          <p:nvPr/>
        </p:nvCxnSpPr>
        <p:spPr>
          <a:xfrm flipV="1">
            <a:off x="7136647" y="447785"/>
            <a:ext cx="5057695" cy="764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7184168" y="92923"/>
            <a:ext cx="46124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 </a:t>
            </a:r>
            <a:r>
              <a:rPr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배경        </a:t>
            </a:r>
            <a:r>
              <a:rPr lang="en-US" altLang="ko-KR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</a:t>
            </a:r>
            <a:r>
              <a:rPr lang="ko-KR" altLang="en-US" sz="1200" b="1" dirty="0" smtClean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소개       </a:t>
            </a:r>
            <a:r>
              <a:rPr lang="en-US" altLang="ko-KR" sz="1200" b="1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</a:t>
            </a:r>
            <a:r>
              <a:rPr lang="ko-KR" altLang="en-US" sz="1200" b="1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200" b="1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EDA </a:t>
            </a:r>
            <a:r>
              <a:rPr lang="ko-KR" altLang="en-US" sz="1200" b="1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및 전처리       </a:t>
            </a:r>
            <a:r>
              <a:rPr lang="en-US" altLang="ko-KR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 </a:t>
            </a:r>
            <a:r>
              <a:rPr lang="ko-KR" altLang="en-US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분석 방향 결정</a:t>
            </a:r>
            <a:endParaRPr lang="ko-KR" altLang="en-US" sz="1200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7323438" y="2416252"/>
            <a:ext cx="4347076" cy="261081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7386667" y="2656514"/>
            <a:ext cx="4433379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1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남은 기기 할부금이 </a:t>
            </a:r>
            <a:r>
              <a:rPr lang="en-US" altLang="ko-KR" sz="1100" b="1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</a:t>
            </a:r>
            <a:r>
              <a:rPr lang="ko-KR" altLang="en-US" sz="1100" b="1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 비율</a:t>
            </a:r>
            <a:endParaRPr lang="en-US" altLang="ko-KR" sz="1100" b="1" spc="300" dirty="0" smtClean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→ 연체자의 </a:t>
            </a:r>
            <a:r>
              <a:rPr lang="en-US" altLang="ko-KR" sz="11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CASE</a:t>
            </a:r>
            <a:r>
              <a:rPr lang="ko-KR" altLang="en-US" sz="11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에서 </a:t>
            </a:r>
            <a:r>
              <a:rPr lang="en-US" altLang="ko-KR" sz="1100" b="1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E157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50%</a:t>
            </a:r>
            <a:r>
              <a:rPr lang="ko-KR" altLang="en-US" sz="11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 더 </a:t>
            </a:r>
            <a:r>
              <a:rPr lang="ko-KR" altLang="en-US" sz="11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E157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높다</a:t>
            </a:r>
            <a:endParaRPr lang="en-US" altLang="ko-KR" sz="1100" spc="300" dirty="0" smtClean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rgbClr val="E1575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100" spc="30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남은 할부금이 </a:t>
            </a:r>
            <a:r>
              <a:rPr lang="en-US" altLang="ko-KR" sz="11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</a:t>
            </a:r>
            <a:r>
              <a:rPr lang="ko-KR" altLang="en-US" sz="11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 될 수 있는 경우는</a:t>
            </a:r>
            <a:endParaRPr lang="en-US" altLang="ko-KR" sz="1100" spc="30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b="1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lang="ko-KR" altLang="en-US" sz="1100" b="1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구매한 단말기의 가격이 상대적으로 저렴한 경우</a:t>
            </a:r>
            <a:endParaRPr lang="en-US" altLang="ko-KR" sz="1100" b="1" spc="300" dirty="0" smtClean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b="1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</a:t>
            </a:r>
            <a:r>
              <a:rPr lang="ko-KR" altLang="en-US" sz="1100" b="1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단말기 사용 기간이 오래 된 경우</a:t>
            </a:r>
            <a:endParaRPr lang="en-US" altLang="ko-KR" sz="1100" b="1" spc="300" dirty="0" smtClean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두 가지 경우로 요약할 수 </a:t>
            </a:r>
            <a:r>
              <a:rPr lang="ko-KR" altLang="en-US" sz="11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있고</a:t>
            </a:r>
            <a:r>
              <a:rPr lang="en-US" altLang="ko-KR" sz="11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1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이러한 부분이 대출 연체 여부에 연관이 있을 수 있음</a:t>
            </a:r>
            <a:endParaRPr lang="en-US" altLang="ko-KR" sz="1100" spc="300" dirty="0" smtClean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77172" y="1730846"/>
            <a:ext cx="7261340" cy="4557282"/>
            <a:chOff x="-77172" y="2164193"/>
            <a:chExt cx="7261340" cy="4557282"/>
          </a:xfrm>
        </p:grpSpPr>
        <p:grpSp>
          <p:nvGrpSpPr>
            <p:cNvPr id="7" name="그룹 6"/>
            <p:cNvGrpSpPr/>
            <p:nvPr/>
          </p:nvGrpSpPr>
          <p:grpSpPr>
            <a:xfrm>
              <a:off x="-77172" y="2228932"/>
              <a:ext cx="7261340" cy="4492543"/>
              <a:chOff x="-77172" y="2228932"/>
              <a:chExt cx="7261340" cy="4492543"/>
            </a:xfrm>
          </p:grpSpPr>
          <p:pic>
            <p:nvPicPr>
              <p:cNvPr id="5122" name="Picture 2"/>
              <p:cNvPicPr>
                <a:picLocks noChangeAspect="1"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727683" y="2228932"/>
                <a:ext cx="6456485" cy="409259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33" name="TextBox 32"/>
              <p:cNvSpPr txBox="1"/>
              <p:nvPr/>
            </p:nvSpPr>
            <p:spPr>
              <a:xfrm>
                <a:off x="2117221" y="6459865"/>
                <a:ext cx="3677407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100" spc="300" dirty="0" err="1" smtClean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남은할부금</a:t>
                </a:r>
                <a:endParaRPr lang="en-US" altLang="ko-KR" sz="11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-77172" y="3770286"/>
                <a:ext cx="996276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100" spc="300" dirty="0" smtClean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구</a:t>
                </a:r>
                <a:endParaRPr lang="en-US" altLang="ko-KR" sz="11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pPr algn="ctr"/>
                <a:r>
                  <a:rPr lang="ko-KR" altLang="en-US" sz="1100" spc="300" dirty="0" smtClean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성</a:t>
                </a:r>
                <a:endParaRPr lang="en-US" altLang="ko-KR" sz="11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pPr algn="ctr"/>
                <a:r>
                  <a:rPr lang="ko-KR" altLang="en-US" sz="1100" spc="300" dirty="0" smtClean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비</a:t>
                </a:r>
                <a:endParaRPr lang="en-US" altLang="ko-KR" sz="11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pPr algn="ctr"/>
                <a:r>
                  <a:rPr lang="ko-KR" altLang="en-US" sz="1100" spc="300" dirty="0" smtClean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율</a:t>
                </a:r>
                <a:endParaRPr lang="en-US" altLang="ko-KR" sz="11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40" name="직사각형 39"/>
              <p:cNvSpPr/>
              <p:nvPr/>
            </p:nvSpPr>
            <p:spPr>
              <a:xfrm>
                <a:off x="957386" y="3113160"/>
                <a:ext cx="599596" cy="2616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ko-KR" sz="1100" b="1" spc="300" dirty="0" smtClean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37%</a:t>
                </a:r>
                <a:endParaRPr lang="ko-KR" altLang="en-US" sz="1100" b="1" spc="30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42" name="직사각형 41"/>
              <p:cNvSpPr/>
              <p:nvPr/>
            </p:nvSpPr>
            <p:spPr>
              <a:xfrm>
                <a:off x="4062539" y="2278335"/>
                <a:ext cx="599596" cy="2616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ko-KR" sz="1100" b="1" spc="300" dirty="0" smtClean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50%</a:t>
                </a:r>
                <a:endParaRPr lang="ko-KR" altLang="en-US" sz="1100" b="1" spc="30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sp>
          <p:nvSpPr>
            <p:cNvPr id="34" name="직사각형 33"/>
            <p:cNvSpPr/>
            <p:nvPr/>
          </p:nvSpPr>
          <p:spPr>
            <a:xfrm>
              <a:off x="4630930" y="2164193"/>
              <a:ext cx="2052537" cy="321015"/>
            </a:xfrm>
            <a:prstGeom prst="rect">
              <a:avLst/>
            </a:prstGeom>
            <a:solidFill>
              <a:srgbClr val="E157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연체자</a:t>
              </a:r>
              <a:endParaRPr lang="ko-KR" altLang="en-US" dirty="0"/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1556982" y="2164193"/>
              <a:ext cx="2052537" cy="321015"/>
            </a:xfrm>
            <a:prstGeom prst="rect">
              <a:avLst/>
            </a:prstGeom>
            <a:solidFill>
              <a:srgbClr val="AEC7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mtClean="0"/>
                <a:t>비 연체자</a:t>
              </a:r>
              <a:endParaRPr lang="ko-KR" altLang="en-US"/>
            </a:p>
          </p:txBody>
        </p:sp>
      </p:grpSp>
      <p:sp>
        <p:nvSpPr>
          <p:cNvPr id="39" name="직사각형 38"/>
          <p:cNvSpPr/>
          <p:nvPr/>
        </p:nvSpPr>
        <p:spPr>
          <a:xfrm>
            <a:off x="536062" y="875643"/>
            <a:ext cx="11134452" cy="434990"/>
          </a:xfrm>
          <a:prstGeom prst="rect">
            <a:avLst/>
          </a:prstGeom>
          <a:solidFill>
            <a:srgbClr val="5D78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914400" latinLnBrk="1"/>
            <a:r>
              <a:rPr lang="ko-KR" altLang="en-US" sz="2000" b="1" dirty="0" err="1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연체자들의</a:t>
            </a:r>
            <a:r>
              <a:rPr lang="ko-KR" altLang="en-US" sz="2000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남은 기기할부금이 더 </a:t>
            </a:r>
            <a:r>
              <a:rPr lang="ko-KR" altLang="en-US" sz="2000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적을 확률이 높다</a:t>
            </a:r>
            <a:endParaRPr lang="ko-KR" altLang="en-US" sz="2000" b="1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176062" y="166196"/>
            <a:ext cx="4247657" cy="707886"/>
            <a:chOff x="176062" y="166196"/>
            <a:chExt cx="3672005" cy="707886"/>
          </a:xfrm>
        </p:grpSpPr>
        <p:sp>
          <p:nvSpPr>
            <p:cNvPr id="23" name="직사각형 22"/>
            <p:cNvSpPr/>
            <p:nvPr/>
          </p:nvSpPr>
          <p:spPr>
            <a:xfrm>
              <a:off x="176062" y="189922"/>
              <a:ext cx="360000" cy="360000"/>
            </a:xfrm>
            <a:prstGeom prst="rect">
              <a:avLst/>
            </a:prstGeom>
            <a:solidFill>
              <a:srgbClr val="5D78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</a:t>
              </a:r>
              <a:endParaRPr lang="ko-KR" altLang="en-US" sz="2000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536062" y="166196"/>
              <a:ext cx="331200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spc="6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나눔바른고딕" pitchFamily="50" charset="-127"/>
                  <a:ea typeface="나눔바른고딕" pitchFamily="50" charset="-127"/>
                </a:rPr>
                <a:t>분석 배경 및 데이터 처리</a:t>
              </a:r>
              <a:endParaRPr lang="ko-KR" altLang="en-US" sz="2000" b="1" spc="6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66281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직선 연결선 40"/>
          <p:cNvCxnSpPr/>
          <p:nvPr/>
        </p:nvCxnSpPr>
        <p:spPr>
          <a:xfrm flipV="1">
            <a:off x="7136647" y="447785"/>
            <a:ext cx="5057695" cy="764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7184168" y="92923"/>
            <a:ext cx="46124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 </a:t>
            </a:r>
            <a:r>
              <a:rPr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배경        </a:t>
            </a:r>
            <a:r>
              <a:rPr lang="en-US" altLang="ko-KR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</a:t>
            </a:r>
            <a:r>
              <a:rPr lang="ko-KR" altLang="en-US" sz="1200" b="1" dirty="0" smtClean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소개       </a:t>
            </a:r>
            <a:r>
              <a:rPr lang="en-US" altLang="ko-KR" sz="1200" b="1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</a:t>
            </a:r>
            <a:r>
              <a:rPr lang="ko-KR" altLang="en-US" sz="1200" b="1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200" b="1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EDA </a:t>
            </a:r>
            <a:r>
              <a:rPr lang="ko-KR" altLang="en-US" sz="1200" b="1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및 전처리       </a:t>
            </a:r>
            <a:r>
              <a:rPr lang="en-US" altLang="ko-KR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 </a:t>
            </a:r>
            <a:r>
              <a:rPr lang="ko-KR" altLang="en-US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분석 방향 결정</a:t>
            </a:r>
            <a:endParaRPr lang="ko-KR" altLang="en-US" sz="1200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7237135" y="3253959"/>
            <a:ext cx="4433379" cy="130981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7363204" y="3322095"/>
            <a:ext cx="443337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유지기간 </a:t>
            </a:r>
            <a:r>
              <a:rPr lang="en-US" altLang="ko-KR" sz="11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CROSS TABLE</a:t>
            </a:r>
            <a:r>
              <a:rPr lang="ko-KR" altLang="en-US" sz="11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 따라 다양하게 분포하는 연체자 비율을 사용하고자</a:t>
            </a:r>
            <a:endParaRPr lang="en-US" altLang="ko-KR" sz="1100" spc="300" dirty="0" smtClean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100" spc="300" dirty="0" smtClean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파생변수 </a:t>
            </a:r>
            <a:r>
              <a:rPr lang="ko-KR" altLang="en-US" sz="11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생성</a:t>
            </a:r>
            <a:r>
              <a:rPr lang="ko-KR" altLang="en-US" sz="11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하고 </a:t>
            </a:r>
            <a:r>
              <a:rPr lang="ko-KR" altLang="en-US" sz="1100" b="1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교호작용</a:t>
            </a:r>
            <a:r>
              <a:rPr lang="ko-KR" altLang="en-US" sz="11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</a:t>
            </a:r>
            <a:r>
              <a:rPr lang="ko-KR" altLang="en-US" sz="11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추가했다</a:t>
            </a:r>
            <a:r>
              <a:rPr lang="en-US" altLang="ko-KR" sz="11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en-US" altLang="ko-KR" sz="1100" spc="30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0" y="1730846"/>
            <a:ext cx="8022315" cy="4291427"/>
            <a:chOff x="92438" y="2213405"/>
            <a:chExt cx="8022315" cy="4291427"/>
          </a:xfrm>
        </p:grpSpPr>
        <p:pic>
          <p:nvPicPr>
            <p:cNvPr id="6147" name="Picture 3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5318947" y="5849817"/>
              <a:ext cx="1864352" cy="3945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43" name="TextBox 42"/>
            <p:cNvSpPr txBox="1"/>
            <p:nvPr/>
          </p:nvSpPr>
          <p:spPr>
            <a:xfrm>
              <a:off x="4437346" y="6243222"/>
              <a:ext cx="367740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spc="30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연체자 비율</a:t>
              </a:r>
              <a:endParaRPr lang="en-US" altLang="ko-KR" sz="1100" spc="30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7" name="그룹 6"/>
            <p:cNvGrpSpPr/>
            <p:nvPr/>
          </p:nvGrpSpPr>
          <p:grpSpPr>
            <a:xfrm>
              <a:off x="92438" y="2213405"/>
              <a:ext cx="7089941" cy="3422465"/>
              <a:chOff x="92438" y="2213405"/>
              <a:chExt cx="7089941" cy="3422465"/>
            </a:xfrm>
          </p:grpSpPr>
          <p:sp>
            <p:nvSpPr>
              <p:cNvPr id="36" name="TextBox 35"/>
              <p:cNvSpPr txBox="1"/>
              <p:nvPr/>
            </p:nvSpPr>
            <p:spPr>
              <a:xfrm>
                <a:off x="92438" y="3370605"/>
                <a:ext cx="996276" cy="16158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100" spc="300" smtClean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신</a:t>
                </a:r>
                <a:endParaRPr lang="en-US" altLang="ko-KR" sz="1100" spc="30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pPr algn="ctr"/>
                <a:r>
                  <a:rPr lang="ko-KR" altLang="en-US" sz="1100" spc="300" smtClean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용</a:t>
                </a:r>
                <a:endParaRPr lang="en-US" altLang="ko-KR" sz="1100" spc="30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pPr algn="ctr"/>
                <a:r>
                  <a:rPr lang="ko-KR" altLang="en-US" sz="1100" spc="300" smtClean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대</a:t>
                </a:r>
                <a:endParaRPr lang="en-US" altLang="ko-KR" sz="1100" spc="30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pPr algn="ctr"/>
                <a:r>
                  <a:rPr lang="ko-KR" altLang="en-US" sz="1100" spc="300" smtClean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출</a:t>
                </a:r>
                <a:endParaRPr lang="en-US" altLang="ko-KR" sz="1100" spc="30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pPr algn="ctr"/>
                <a:endParaRPr lang="en-US" altLang="ko-KR" sz="1100" spc="30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pPr algn="ctr"/>
                <a:r>
                  <a:rPr lang="ko-KR" altLang="en-US" sz="1100" spc="300" smtClean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유</a:t>
                </a:r>
                <a:endParaRPr lang="en-US" altLang="ko-KR" sz="1100" spc="30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pPr algn="ctr"/>
                <a:r>
                  <a:rPr lang="ko-KR" altLang="en-US" sz="1100" spc="300" smtClean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지</a:t>
                </a:r>
                <a:endParaRPr lang="en-US" altLang="ko-KR" sz="1100" spc="30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pPr algn="ctr"/>
                <a:r>
                  <a:rPr lang="ko-KR" altLang="en-US" sz="1100" spc="300" smtClean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기</a:t>
                </a:r>
                <a:endParaRPr lang="en-US" altLang="ko-KR" sz="1100" spc="30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pPr algn="ctr"/>
                <a:r>
                  <a:rPr lang="ko-KR" altLang="en-US" sz="1100" spc="300" smtClean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간</a:t>
                </a:r>
                <a:endParaRPr lang="en-US" altLang="ko-KR" sz="1100" spc="30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8" name="TextBox 37"/>
              <p:cNvSpPr txBox="1"/>
              <p:nvPr/>
            </p:nvSpPr>
            <p:spPr>
              <a:xfrm>
                <a:off x="2034140" y="2213405"/>
                <a:ext cx="3677407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100" b="1" spc="300" dirty="0" smtClean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2</a:t>
                </a:r>
                <a:r>
                  <a:rPr lang="ko-KR" altLang="en-US" sz="1100" b="1" spc="300" dirty="0" smtClean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산업분류 신용대출 유지기간</a:t>
                </a:r>
                <a:endParaRPr lang="en-US" altLang="ko-KR" sz="1100" b="1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pic>
            <p:nvPicPr>
              <p:cNvPr id="6146" name="Picture 2"/>
              <p:cNvPicPr>
                <a:picLocks noChangeAspect="1" noChangeArrowheads="1"/>
              </p:cNvPicPr>
              <p:nvPr/>
            </p:nvPicPr>
            <p:blipFill>
              <a:blip r:embed="rId4"/>
              <a:srcRect/>
              <a:stretch>
                <a:fillRect/>
              </a:stretch>
            </p:blipFill>
            <p:spPr bwMode="auto">
              <a:xfrm>
                <a:off x="836370" y="2495186"/>
                <a:ext cx="6346009" cy="314068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</p:grpSp>
      </p:grpSp>
      <p:sp>
        <p:nvSpPr>
          <p:cNvPr id="33" name="직사각형 32"/>
          <p:cNvSpPr/>
          <p:nvPr/>
        </p:nvSpPr>
        <p:spPr>
          <a:xfrm>
            <a:off x="536062" y="875643"/>
            <a:ext cx="11134452" cy="434990"/>
          </a:xfrm>
          <a:prstGeom prst="rect">
            <a:avLst/>
          </a:prstGeom>
          <a:solidFill>
            <a:srgbClr val="5D78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914400" latinLnBrk="1"/>
            <a:r>
              <a:rPr lang="ko-KR" altLang="en-US" sz="2000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파생변수 생성</a:t>
            </a:r>
            <a:r>
              <a:rPr lang="en-US" altLang="ko-KR" sz="2000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[</a:t>
            </a:r>
            <a:r>
              <a:rPr lang="ko-KR" altLang="en-US" sz="2000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신용대출 유지기간</a:t>
            </a:r>
            <a:r>
              <a:rPr lang="en-US" altLang="ko-KR" sz="2000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 _[2</a:t>
            </a:r>
            <a:r>
              <a:rPr lang="ko-KR" altLang="en-US" sz="2000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산업분류 신용대출 유지기간</a:t>
            </a:r>
            <a:r>
              <a:rPr lang="en-US" altLang="ko-KR" sz="2000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</a:t>
            </a:r>
            <a:endParaRPr lang="ko-KR" altLang="en-US" sz="2000" b="1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9" name="그룹 18"/>
          <p:cNvGrpSpPr/>
          <p:nvPr/>
        </p:nvGrpSpPr>
        <p:grpSpPr>
          <a:xfrm>
            <a:off x="176062" y="166196"/>
            <a:ext cx="4247657" cy="707886"/>
            <a:chOff x="176062" y="166196"/>
            <a:chExt cx="3672005" cy="707886"/>
          </a:xfrm>
        </p:grpSpPr>
        <p:sp>
          <p:nvSpPr>
            <p:cNvPr id="21" name="직사각형 20"/>
            <p:cNvSpPr/>
            <p:nvPr/>
          </p:nvSpPr>
          <p:spPr>
            <a:xfrm>
              <a:off x="176062" y="189922"/>
              <a:ext cx="360000" cy="360000"/>
            </a:xfrm>
            <a:prstGeom prst="rect">
              <a:avLst/>
            </a:prstGeom>
            <a:solidFill>
              <a:srgbClr val="5D78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</a:t>
              </a:r>
              <a:endParaRPr lang="ko-KR" altLang="en-US" sz="2000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536062" y="166196"/>
              <a:ext cx="331200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spc="6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나눔바른고딕" pitchFamily="50" charset="-127"/>
                  <a:ea typeface="나눔바른고딕" pitchFamily="50" charset="-127"/>
                </a:rPr>
                <a:t>분석 배경 및 데이터 처리</a:t>
              </a:r>
              <a:endParaRPr lang="ko-KR" altLang="en-US" sz="2000" b="1" spc="6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66281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직사각형 41"/>
          <p:cNvSpPr/>
          <p:nvPr/>
        </p:nvSpPr>
        <p:spPr>
          <a:xfrm>
            <a:off x="553192" y="1702973"/>
            <a:ext cx="11134452" cy="4817665"/>
          </a:xfrm>
          <a:prstGeom prst="rect">
            <a:avLst/>
          </a:prstGeom>
          <a:solidFill>
            <a:schemeClr val="bg1">
              <a:lumMod val="65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1" name="직선 연결선 40"/>
          <p:cNvCxnSpPr/>
          <p:nvPr/>
        </p:nvCxnSpPr>
        <p:spPr>
          <a:xfrm flipV="1">
            <a:off x="7136647" y="447785"/>
            <a:ext cx="5057695" cy="764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7184168" y="92923"/>
            <a:ext cx="46124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 </a:t>
            </a:r>
            <a:r>
              <a:rPr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배경        </a:t>
            </a:r>
            <a:r>
              <a:rPr lang="en-US" altLang="ko-KR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</a:t>
            </a:r>
            <a:r>
              <a:rPr lang="ko-KR" altLang="en-US" sz="1200" b="1" dirty="0" smtClean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소개       </a:t>
            </a:r>
            <a:r>
              <a:rPr lang="en-US" altLang="ko-KR" sz="1200" b="1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</a:t>
            </a:r>
            <a:r>
              <a:rPr lang="ko-KR" altLang="en-US" sz="1200" b="1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200" b="1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EDA </a:t>
            </a:r>
            <a:r>
              <a:rPr lang="ko-KR" altLang="en-US" sz="1200" b="1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및 전처리       </a:t>
            </a:r>
            <a:r>
              <a:rPr lang="en-US" altLang="ko-KR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 </a:t>
            </a:r>
            <a:r>
              <a:rPr lang="ko-KR" altLang="en-US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분석 방향 결정</a:t>
            </a:r>
            <a:endParaRPr lang="ko-KR" altLang="en-US" sz="1200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643907" y="2759245"/>
            <a:ext cx="8953023" cy="110763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782502" y="1932663"/>
            <a:ext cx="9747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신용대출 유지기간 별 </a:t>
            </a:r>
            <a:r>
              <a:rPr lang="ko-KR" altLang="en-US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그룹화</a:t>
            </a:r>
            <a:endParaRPr lang="en-US" altLang="ko-KR" spc="300" dirty="0" smtClean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3681731" y="4863232"/>
            <a:ext cx="6505353" cy="864632"/>
            <a:chOff x="3457796" y="4994766"/>
            <a:chExt cx="6505353" cy="864632"/>
          </a:xfrm>
        </p:grpSpPr>
        <p:sp>
          <p:nvSpPr>
            <p:cNvPr id="30" name="TextBox 29"/>
            <p:cNvSpPr txBox="1"/>
            <p:nvPr/>
          </p:nvSpPr>
          <p:spPr>
            <a:xfrm>
              <a:off x="7756592" y="5249168"/>
              <a:ext cx="22065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→</a:t>
              </a:r>
              <a:r>
                <a:rPr lang="en-US" altLang="ko-KR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  </a:t>
              </a:r>
              <a:r>
                <a:rPr lang="en-US" altLang="ko-KR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1-4 </a:t>
              </a:r>
              <a:r>
                <a:rPr lang="ko-KR" altLang="en-US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그룹</a:t>
              </a:r>
              <a:endParaRPr lang="en-US" altLang="ko-KR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3983072" y="4994766"/>
              <a:ext cx="37226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신용대출 유지기간 </a:t>
              </a:r>
              <a:r>
                <a:rPr lang="en-US" altLang="ko-KR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</a:t>
              </a:r>
              <a:r>
                <a:rPr lang="ko-KR" altLang="en-US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개월</a:t>
              </a:r>
              <a:endParaRPr lang="en-US" altLang="ko-KR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3457796" y="5490066"/>
              <a:ext cx="42479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</a:t>
              </a:r>
              <a:r>
                <a:rPr lang="ko-KR" altLang="en-US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산업분류 신용대출 유지기간 </a:t>
              </a:r>
              <a:r>
                <a:rPr lang="en-US" altLang="ko-KR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4</a:t>
              </a:r>
              <a:r>
                <a:rPr lang="ko-KR" altLang="en-US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개월</a:t>
              </a:r>
              <a:endParaRPr lang="en-US" altLang="ko-KR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116325" y="3147928"/>
            <a:ext cx="120081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CROSS_CRDT_SPTCT = </a:t>
            </a:r>
            <a:r>
              <a:rPr lang="ko-KR" altLang="en-US" sz="16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신용대출 유지기간</a:t>
            </a:r>
            <a:r>
              <a:rPr lang="en-US" altLang="ko-KR" sz="16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, 2</a:t>
            </a:r>
            <a:r>
              <a:rPr lang="ko-KR" altLang="en-US" sz="16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산업분류 신용대출 유지기간 그룹</a:t>
            </a:r>
            <a:endParaRPr lang="en-US" altLang="ko-KR" sz="1600" spc="300" dirty="0" smtClean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536062" y="875643"/>
            <a:ext cx="11134452" cy="434990"/>
          </a:xfrm>
          <a:prstGeom prst="rect">
            <a:avLst/>
          </a:prstGeom>
          <a:solidFill>
            <a:srgbClr val="5D78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914400" latinLnBrk="1"/>
            <a:r>
              <a:rPr lang="ko-KR" altLang="en-US" sz="2000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파생변수 생성</a:t>
            </a:r>
            <a:r>
              <a:rPr lang="en-US" altLang="ko-KR" sz="2000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[</a:t>
            </a:r>
            <a:r>
              <a:rPr lang="ko-KR" altLang="en-US" sz="2000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신용대출 유지기간</a:t>
            </a:r>
            <a:r>
              <a:rPr lang="en-US" altLang="ko-KR" sz="2000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 _[2</a:t>
            </a:r>
            <a:r>
              <a:rPr lang="ko-KR" altLang="en-US" sz="2000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산업분류 신용대출 유지기간</a:t>
            </a:r>
            <a:r>
              <a:rPr lang="en-US" altLang="ko-KR" sz="2000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</a:t>
            </a:r>
            <a:endParaRPr lang="ko-KR" altLang="en-US" sz="2000" b="1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050" name="Picture 2" descr="C:\Users\lifebloom\Downloads\boy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7530" y="4499669"/>
            <a:ext cx="1008315" cy="1008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2535696" y="5550729"/>
            <a:ext cx="65594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 smtClean="0"/>
              <a:t>고객</a:t>
            </a:r>
            <a:r>
              <a:rPr lang="en-US" altLang="ko-KR" sz="1200" b="1" dirty="0"/>
              <a:t> </a:t>
            </a:r>
            <a:r>
              <a:rPr lang="en-US" altLang="ko-KR" sz="1200" b="1" dirty="0" smtClean="0"/>
              <a:t>A</a:t>
            </a:r>
            <a:endParaRPr lang="ko-KR" altLang="en-US" sz="1200" b="1" dirty="0"/>
          </a:p>
        </p:txBody>
      </p:sp>
      <p:grpSp>
        <p:nvGrpSpPr>
          <p:cNvPr id="24" name="그룹 23"/>
          <p:cNvGrpSpPr/>
          <p:nvPr/>
        </p:nvGrpSpPr>
        <p:grpSpPr>
          <a:xfrm>
            <a:off x="176062" y="166196"/>
            <a:ext cx="4247657" cy="707886"/>
            <a:chOff x="176062" y="166196"/>
            <a:chExt cx="3672005" cy="707886"/>
          </a:xfrm>
        </p:grpSpPr>
        <p:sp>
          <p:nvSpPr>
            <p:cNvPr id="25" name="직사각형 24"/>
            <p:cNvSpPr/>
            <p:nvPr/>
          </p:nvSpPr>
          <p:spPr>
            <a:xfrm>
              <a:off x="176062" y="189922"/>
              <a:ext cx="360000" cy="360000"/>
            </a:xfrm>
            <a:prstGeom prst="rect">
              <a:avLst/>
            </a:prstGeom>
            <a:solidFill>
              <a:srgbClr val="5D78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</a:t>
              </a:r>
              <a:endParaRPr lang="ko-KR" altLang="en-US" sz="2000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536062" y="166196"/>
              <a:ext cx="331200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spc="6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나눔바른고딕" pitchFamily="50" charset="-127"/>
                  <a:ea typeface="나눔바른고딕" pitchFamily="50" charset="-127"/>
                </a:rPr>
                <a:t>분석 배경 및 데이터 처리</a:t>
              </a:r>
              <a:endParaRPr lang="ko-KR" altLang="en-US" sz="2000" b="1" spc="6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66281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직선 연결선 40"/>
          <p:cNvCxnSpPr/>
          <p:nvPr/>
        </p:nvCxnSpPr>
        <p:spPr>
          <a:xfrm flipV="1">
            <a:off x="7136647" y="447785"/>
            <a:ext cx="5057695" cy="764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7184168" y="92923"/>
            <a:ext cx="46124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 </a:t>
            </a:r>
            <a:r>
              <a:rPr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배경        </a:t>
            </a:r>
            <a:r>
              <a:rPr lang="en-US" altLang="ko-KR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</a:t>
            </a:r>
            <a:r>
              <a:rPr lang="ko-KR" altLang="en-US" sz="1200" b="1" dirty="0" smtClean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소개       </a:t>
            </a:r>
            <a:r>
              <a:rPr lang="en-US" altLang="ko-KR" sz="1200" b="1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</a:t>
            </a:r>
            <a:r>
              <a:rPr lang="ko-KR" altLang="en-US" sz="1200" b="1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200" b="1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EDA </a:t>
            </a:r>
            <a:r>
              <a:rPr lang="ko-KR" altLang="en-US" sz="1200" b="1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및 전처리       </a:t>
            </a:r>
            <a:r>
              <a:rPr lang="en-US" altLang="ko-KR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 </a:t>
            </a:r>
            <a:r>
              <a:rPr lang="ko-KR" altLang="en-US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분석 방향 결정</a:t>
            </a:r>
            <a:endParaRPr lang="ko-KR" altLang="en-US" sz="1200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4723189" y="2308210"/>
            <a:ext cx="6915034" cy="178835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2951759" y="3598553"/>
            <a:ext cx="106264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총 대출 건수 </a:t>
            </a:r>
            <a:r>
              <a:rPr lang="en-US" altLang="ko-KR" sz="12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= [</a:t>
            </a:r>
            <a:r>
              <a:rPr lang="ko-KR" altLang="en-US" sz="12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은행</a:t>
            </a:r>
            <a:r>
              <a:rPr lang="en-US" altLang="ko-KR" sz="12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 + [</a:t>
            </a:r>
            <a:r>
              <a:rPr lang="ko-KR" altLang="en-US" sz="12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카드사</a:t>
            </a:r>
            <a:r>
              <a:rPr lang="en-US" altLang="ko-KR" sz="12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1200" spc="300" dirty="0" err="1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할부사</a:t>
            </a:r>
            <a:r>
              <a:rPr lang="en-US" altLang="ko-KR" sz="12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1200" spc="300" dirty="0" err="1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캐피탈</a:t>
            </a:r>
            <a:r>
              <a:rPr lang="en-US" altLang="ko-KR" sz="12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 + [2</a:t>
            </a:r>
            <a:r>
              <a:rPr lang="ko-KR" altLang="en-US" sz="12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산업분류</a:t>
            </a:r>
            <a:r>
              <a:rPr lang="en-US" altLang="ko-KR" sz="12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 + [</a:t>
            </a:r>
            <a:r>
              <a:rPr lang="ko-KR" altLang="en-US" sz="12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기타</a:t>
            </a:r>
            <a:r>
              <a:rPr lang="en-US" altLang="ko-KR" sz="12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 </a:t>
            </a:r>
          </a:p>
        </p:txBody>
      </p:sp>
      <p:grpSp>
        <p:nvGrpSpPr>
          <p:cNvPr id="38" name="그룹 28"/>
          <p:cNvGrpSpPr/>
          <p:nvPr/>
        </p:nvGrpSpPr>
        <p:grpSpPr>
          <a:xfrm>
            <a:off x="4622527" y="2564102"/>
            <a:ext cx="7115197" cy="781033"/>
            <a:chOff x="3702859" y="2614123"/>
            <a:chExt cx="6696009" cy="975146"/>
          </a:xfrm>
        </p:grpSpPr>
        <p:sp>
          <p:nvSpPr>
            <p:cNvPr id="39" name="TextBox 38"/>
            <p:cNvSpPr txBox="1"/>
            <p:nvPr/>
          </p:nvSpPr>
          <p:spPr>
            <a:xfrm>
              <a:off x="3702859" y="2868927"/>
              <a:ext cx="2291133" cy="4226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RATIO_LNIF </a:t>
              </a:r>
              <a:r>
                <a:rPr lang="en-US" altLang="ko-KR" sz="12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다음_Regular" panose="02000603060000000000" pitchFamily="2" charset="-127"/>
                  <a:ea typeface="다음_Regular" panose="02000603060000000000" pitchFamily="2" charset="-127"/>
                </a:rPr>
                <a:t>=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5535241" y="2614123"/>
              <a:ext cx="4863627" cy="4226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대출정보 현재 총 금액 </a:t>
              </a:r>
              <a:r>
                <a:rPr lang="en-US" altLang="ko-KR" sz="16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(TOT_LNIF_AMT) 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5535241" y="3166573"/>
              <a:ext cx="4737168" cy="4226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총 대출 건수 </a:t>
              </a:r>
              <a:r>
                <a:rPr lang="en-US" altLang="ko-KR" sz="16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(LNIF_CNT)</a:t>
              </a:r>
            </a:p>
          </p:txBody>
        </p:sp>
        <p:cxnSp>
          <p:nvCxnSpPr>
            <p:cNvPr id="43" name="직선 연결선 42"/>
            <p:cNvCxnSpPr/>
            <p:nvPr/>
          </p:nvCxnSpPr>
          <p:spPr>
            <a:xfrm>
              <a:off x="5731585" y="3064212"/>
              <a:ext cx="4461007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그룹 4"/>
          <p:cNvGrpSpPr/>
          <p:nvPr/>
        </p:nvGrpSpPr>
        <p:grpSpPr>
          <a:xfrm>
            <a:off x="-38968" y="1710551"/>
            <a:ext cx="4812748" cy="4828361"/>
            <a:chOff x="289694" y="2016224"/>
            <a:chExt cx="4812748" cy="4828361"/>
          </a:xfrm>
        </p:grpSpPr>
        <p:grpSp>
          <p:nvGrpSpPr>
            <p:cNvPr id="3" name="그룹 2"/>
            <p:cNvGrpSpPr/>
            <p:nvPr/>
          </p:nvGrpSpPr>
          <p:grpSpPr>
            <a:xfrm>
              <a:off x="289694" y="2016224"/>
              <a:ext cx="4812748" cy="4828361"/>
              <a:chOff x="289694" y="2016224"/>
              <a:chExt cx="4812748" cy="4828361"/>
            </a:xfrm>
          </p:grpSpPr>
          <p:pic>
            <p:nvPicPr>
              <p:cNvPr id="7170" name="Picture 2"/>
              <p:cNvPicPr>
                <a:picLocks noChangeAspect="1" noChangeArrowheads="1"/>
              </p:cNvPicPr>
              <p:nvPr/>
            </p:nvPicPr>
            <p:blipFill>
              <a:blip r:embed="rId3"/>
              <a:srcRect b="6723"/>
              <a:stretch>
                <a:fillRect/>
              </a:stretch>
            </p:blipFill>
            <p:spPr bwMode="auto">
              <a:xfrm>
                <a:off x="1601731" y="2554939"/>
                <a:ext cx="2188675" cy="40214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23" name="TextBox 22"/>
              <p:cNvSpPr txBox="1"/>
              <p:nvPr/>
            </p:nvSpPr>
            <p:spPr>
              <a:xfrm>
                <a:off x="680141" y="3717787"/>
                <a:ext cx="996276" cy="12772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100" spc="300" dirty="0" smtClean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평</a:t>
                </a:r>
                <a:endParaRPr lang="en-US" altLang="ko-KR" sz="11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pPr algn="ctr"/>
                <a:r>
                  <a:rPr lang="ko-KR" altLang="en-US" sz="1100" spc="300" dirty="0" smtClean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균</a:t>
                </a:r>
                <a:endParaRPr lang="en-US" altLang="ko-KR" sz="11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pPr algn="ctr"/>
                <a:endParaRPr lang="en-US" altLang="ko-KR" sz="11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pPr algn="ctr"/>
                <a:r>
                  <a:rPr lang="ko-KR" altLang="en-US" sz="1100" spc="300" dirty="0" smtClean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대</a:t>
                </a:r>
                <a:endParaRPr lang="en-US" altLang="ko-KR" sz="11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pPr algn="ctr"/>
                <a:r>
                  <a:rPr lang="ko-KR" altLang="en-US" sz="1100" spc="300" dirty="0" smtClean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출</a:t>
                </a:r>
                <a:endParaRPr lang="en-US" altLang="ko-KR" sz="11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pPr algn="ctr"/>
                <a:r>
                  <a:rPr lang="ko-KR" altLang="en-US" sz="1100" spc="300" dirty="0" smtClean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금</a:t>
                </a:r>
                <a:endParaRPr lang="en-US" altLang="ko-KR" sz="11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pPr algn="ctr"/>
                <a:r>
                  <a:rPr lang="ko-KR" altLang="en-US" sz="1100" spc="300" dirty="0" smtClean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액</a:t>
                </a:r>
                <a:endParaRPr lang="en-US" altLang="ko-KR" sz="11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1797316" y="6585731"/>
                <a:ext cx="977731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000" spc="300" dirty="0" err="1" smtClean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비연체자</a:t>
                </a:r>
                <a:endParaRPr lang="en-US" altLang="ko-KR" sz="10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2931211" y="6598364"/>
                <a:ext cx="706503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000" spc="300" dirty="0" smtClean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연체자</a:t>
                </a:r>
                <a:endParaRPr lang="en-US" altLang="ko-KR" sz="10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289694" y="2016224"/>
                <a:ext cx="481274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b="1" spc="300" dirty="0" smtClean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건 당 평균 </a:t>
                </a:r>
                <a:r>
                  <a:rPr lang="ko-KR" altLang="en-US" sz="1200" b="1" spc="300" dirty="0" smtClean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대출금액</a:t>
                </a:r>
                <a:endParaRPr lang="en-US" altLang="ko-KR" sz="1200" b="1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sp>
          <p:nvSpPr>
            <p:cNvPr id="32" name="직사각형 31"/>
            <p:cNvSpPr/>
            <p:nvPr/>
          </p:nvSpPr>
          <p:spPr>
            <a:xfrm>
              <a:off x="3284463" y="4486128"/>
              <a:ext cx="713795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000" spc="30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rgbClr val="E15759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9.65</a:t>
              </a:r>
              <a:endParaRPr lang="ko-KR" altLang="en-US" sz="1000" spc="3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E157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2181791" y="4055823"/>
              <a:ext cx="803444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000" spc="30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chemeClr val="accent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10.63</a:t>
              </a:r>
              <a:endParaRPr lang="ko-KR" altLang="en-US" sz="1000" spc="3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4644273" y="4721356"/>
            <a:ext cx="70815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E157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연체자</a:t>
            </a:r>
            <a:r>
              <a:rPr lang="ko-KR" altLang="en-US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</a:t>
            </a:r>
            <a:r>
              <a:rPr lang="ko-KR" altLang="en-US" sz="24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E157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건당 평균 대출금액이 더 </a:t>
            </a:r>
            <a:r>
              <a:rPr lang="ko-KR" altLang="en-US" b="1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4E79A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적다</a:t>
            </a:r>
            <a:endParaRPr lang="en-US" altLang="ko-KR" sz="2000" b="1" spc="300" dirty="0" smtClean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rgbClr val="4E79A7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656220" y="5409031"/>
            <a:ext cx="70815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연체자의 신용도가 낮아 </a:t>
            </a:r>
            <a:r>
              <a:rPr lang="en-US" altLang="ko-KR" sz="14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r>
              <a:rPr lang="ko-KR" altLang="en-US" sz="14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 대출가능 금액이 낮은 것으로 </a:t>
            </a:r>
            <a:r>
              <a:rPr lang="ko-KR" altLang="en-US" sz="14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추정</a:t>
            </a:r>
            <a:endParaRPr lang="en-US" altLang="ko-KR" sz="1400" spc="300" dirty="0" smtClean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536062" y="875643"/>
            <a:ext cx="11134452" cy="434990"/>
          </a:xfrm>
          <a:prstGeom prst="rect">
            <a:avLst/>
          </a:prstGeom>
          <a:solidFill>
            <a:srgbClr val="5D78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914400" latinLnBrk="1"/>
            <a:r>
              <a:rPr lang="ko-KR" altLang="en-US" sz="2000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파생변수 생성</a:t>
            </a:r>
            <a:r>
              <a:rPr lang="en-US" altLang="ko-KR" sz="2000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2000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건 당 평균 대출금액</a:t>
            </a:r>
            <a:endParaRPr lang="ko-KR" altLang="en-US" sz="2000" b="1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6" name="오른쪽 화살표 35"/>
          <p:cNvSpPr/>
          <p:nvPr/>
        </p:nvSpPr>
        <p:spPr>
          <a:xfrm rot="5400000">
            <a:off x="8141638" y="4190100"/>
            <a:ext cx="246740" cy="386564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7" name="그룹 36"/>
          <p:cNvGrpSpPr/>
          <p:nvPr/>
        </p:nvGrpSpPr>
        <p:grpSpPr>
          <a:xfrm>
            <a:off x="176062" y="166196"/>
            <a:ext cx="4247657" cy="707886"/>
            <a:chOff x="176062" y="166196"/>
            <a:chExt cx="3672005" cy="707886"/>
          </a:xfrm>
        </p:grpSpPr>
        <p:sp>
          <p:nvSpPr>
            <p:cNvPr id="46" name="직사각형 45"/>
            <p:cNvSpPr/>
            <p:nvPr/>
          </p:nvSpPr>
          <p:spPr>
            <a:xfrm>
              <a:off x="176062" y="189922"/>
              <a:ext cx="360000" cy="360000"/>
            </a:xfrm>
            <a:prstGeom prst="rect">
              <a:avLst/>
            </a:prstGeom>
            <a:solidFill>
              <a:srgbClr val="5D78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</a:t>
              </a:r>
              <a:endParaRPr lang="ko-KR" altLang="en-US" sz="2000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536062" y="166196"/>
              <a:ext cx="331200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spc="6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나눔바른고딕" pitchFamily="50" charset="-127"/>
                  <a:ea typeface="나눔바른고딕" pitchFamily="50" charset="-127"/>
                </a:rPr>
                <a:t>분석 배경 및 데이터 처리</a:t>
              </a:r>
              <a:endParaRPr lang="ko-KR" altLang="en-US" sz="2000" b="1" spc="6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44055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직선 연결선 40"/>
          <p:cNvCxnSpPr/>
          <p:nvPr/>
        </p:nvCxnSpPr>
        <p:spPr>
          <a:xfrm flipV="1">
            <a:off x="7136647" y="447785"/>
            <a:ext cx="5057695" cy="764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7184168" y="92923"/>
            <a:ext cx="46124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 </a:t>
            </a:r>
            <a:r>
              <a:rPr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배경        </a:t>
            </a:r>
            <a:r>
              <a:rPr lang="en-US" altLang="ko-KR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</a:t>
            </a:r>
            <a:r>
              <a:rPr lang="ko-KR" altLang="en-US" sz="1200" b="1" dirty="0" smtClean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소개       </a:t>
            </a:r>
            <a:r>
              <a:rPr lang="en-US" altLang="ko-KR" sz="1200" b="1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</a:t>
            </a:r>
            <a:r>
              <a:rPr lang="ko-KR" altLang="en-US" sz="1200" b="1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200" b="1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EDA </a:t>
            </a:r>
            <a:r>
              <a:rPr lang="ko-KR" altLang="en-US" sz="1200" b="1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및 전처리       </a:t>
            </a:r>
            <a:r>
              <a:rPr lang="en-US" altLang="ko-KR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 </a:t>
            </a:r>
            <a:r>
              <a:rPr lang="ko-KR" altLang="en-US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분석 방향 결정</a:t>
            </a:r>
            <a:endParaRPr lang="ko-KR" altLang="en-US" sz="1200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-108527" y="1589193"/>
            <a:ext cx="4812748" cy="4931176"/>
            <a:chOff x="-65609" y="1730846"/>
            <a:chExt cx="4812748" cy="4931176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3"/>
            <a:srcRect b="2748"/>
            <a:stretch>
              <a:fillRect/>
            </a:stretch>
          </p:blipFill>
          <p:spPr bwMode="auto">
            <a:xfrm>
              <a:off x="804126" y="2250829"/>
              <a:ext cx="3073279" cy="41360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30" name="TextBox 29"/>
            <p:cNvSpPr txBox="1"/>
            <p:nvPr/>
          </p:nvSpPr>
          <p:spPr>
            <a:xfrm>
              <a:off x="-65609" y="1730846"/>
              <a:ext cx="48127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itchFamily="50" charset="-127"/>
                  <a:ea typeface="나눔바른고딕" pitchFamily="50" charset="-127"/>
                </a:rPr>
                <a:t>단말기 </a:t>
              </a:r>
              <a:r>
                <a:rPr lang="ko-KR" altLang="en-US" sz="1200" b="1" spc="30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itchFamily="50" charset="-127"/>
                  <a:ea typeface="나눔바른고딕" pitchFamily="50" charset="-127"/>
                </a:rPr>
                <a:t>할부원금 </a:t>
              </a:r>
              <a:r>
                <a:rPr lang="ko-KR" altLang="en-US" sz="1200" b="1" spc="300" dirty="0" err="1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itchFamily="50" charset="-127"/>
                  <a:ea typeface="나눔바른고딕" pitchFamily="50" charset="-127"/>
                </a:rPr>
                <a:t>상환율</a:t>
              </a:r>
              <a:endParaRPr lang="en-US" altLang="ko-KR" sz="1200" b="1" spc="3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itchFamily="50" charset="-127"/>
                <a:ea typeface="나눔바른고딕" pitchFamily="50" charset="-127"/>
              </a:endParaRPr>
            </a:p>
            <a:p>
              <a:pPr algn="r"/>
              <a:r>
                <a:rPr lang="ko-KR" altLang="en-US" sz="1200" spc="30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itchFamily="50" charset="-127"/>
                  <a:ea typeface="나눔바른고딕" pitchFamily="50" charset="-127"/>
                </a:rPr>
                <a:t> </a:t>
              </a:r>
              <a:r>
                <a:rPr lang="en-US" altLang="ko-KR" sz="1200" spc="30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itchFamily="50" charset="-127"/>
                  <a:ea typeface="나눔바른고딕" pitchFamily="50" charset="-127"/>
                </a:rPr>
                <a:t>(</a:t>
              </a:r>
              <a:r>
                <a:rPr lang="ko-KR" altLang="en-US" sz="1200" spc="30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itchFamily="50" charset="-127"/>
                  <a:ea typeface="나눔바른고딕" pitchFamily="50" charset="-127"/>
                </a:rPr>
                <a:t>중앙값</a:t>
              </a:r>
              <a:r>
                <a:rPr lang="en-US" altLang="ko-KR" sz="1200" spc="30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itchFamily="50" charset="-127"/>
                  <a:ea typeface="나눔바른고딕" pitchFamily="50" charset="-127"/>
                </a:rPr>
                <a:t>)</a:t>
              </a: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1463819" y="6386914"/>
              <a:ext cx="97773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spc="300" dirty="0" err="1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비연체자</a:t>
              </a:r>
              <a:endParaRPr lang="en-US" altLang="ko-KR" sz="10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2903324" y="6415801"/>
              <a:ext cx="70650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연체자</a:t>
              </a:r>
              <a:endParaRPr lang="en-US" altLang="ko-KR" sz="10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159094" y="3934150"/>
              <a:ext cx="996276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구</a:t>
              </a:r>
              <a:endParaRPr lang="en-US" altLang="ko-KR" sz="11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ko-KR" altLang="en-US" sz="11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성</a:t>
              </a:r>
              <a:endParaRPr lang="en-US" altLang="ko-KR" sz="11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ko-KR" altLang="en-US" sz="11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비</a:t>
              </a:r>
              <a:endParaRPr lang="en-US" altLang="ko-KR" sz="11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ko-KR" altLang="en-US" sz="11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율</a:t>
              </a:r>
              <a:endParaRPr lang="en-US" altLang="ko-KR" sz="11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2968803" y="4527504"/>
              <a:ext cx="599596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1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26%</a:t>
              </a:r>
              <a:endParaRPr lang="ko-KR" altLang="en-US" sz="1100" spc="3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1649211" y="5392205"/>
              <a:ext cx="599596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1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12%</a:t>
              </a:r>
              <a:endParaRPr lang="ko-KR" altLang="en-US" sz="1100" spc="3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29" name="직사각형 28"/>
          <p:cNvSpPr/>
          <p:nvPr/>
        </p:nvSpPr>
        <p:spPr>
          <a:xfrm>
            <a:off x="4648488" y="2213807"/>
            <a:ext cx="7022026" cy="261356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237972" y="3376191"/>
            <a:ext cx="60538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#</a:t>
            </a:r>
            <a:r>
              <a:rPr lang="ko-KR" altLang="en-US" sz="8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예외처리 </a:t>
            </a:r>
            <a:r>
              <a:rPr lang="en-US" altLang="ko-KR" sz="8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8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단말기 출고가 </a:t>
            </a:r>
            <a:r>
              <a:rPr lang="en-US" altLang="ko-KR" sz="8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</a:t>
            </a:r>
            <a:r>
              <a:rPr lang="ko-KR" altLang="en-US" sz="8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원 일 때</a:t>
            </a:r>
            <a:r>
              <a:rPr lang="en-US" altLang="ko-KR" sz="8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endParaRPr lang="en-US" altLang="ko-KR" sz="800" spc="300" dirty="0" smtClean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8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1) </a:t>
            </a:r>
            <a:r>
              <a:rPr lang="ko-KR" altLang="en-US" sz="8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남은 할부금이 존재함</a:t>
            </a:r>
            <a:r>
              <a:rPr lang="en-US" altLang="ko-KR" sz="8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(x/0 = infinite)</a:t>
            </a:r>
          </a:p>
          <a:p>
            <a:r>
              <a:rPr lang="en-US" altLang="ko-KR" sz="8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</a:t>
            </a:r>
          </a:p>
          <a:p>
            <a:r>
              <a:rPr lang="en-US" altLang="ko-KR" sz="8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: </a:t>
            </a:r>
            <a:r>
              <a:rPr lang="ko-KR" altLang="en-US" sz="8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이전에 사용하던 </a:t>
            </a:r>
            <a:r>
              <a:rPr lang="ko-KR" altLang="en-US" sz="800" spc="300" dirty="0" err="1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기기값이</a:t>
            </a:r>
            <a:r>
              <a:rPr lang="ko-KR" altLang="en-US" sz="8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넘어온 것으로 판단</a:t>
            </a:r>
            <a:r>
              <a:rPr lang="en-US" altLang="ko-KR" sz="8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8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8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-1 </a:t>
            </a:r>
            <a:r>
              <a:rPr lang="ko-KR" altLang="en-US" sz="8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값 지정</a:t>
            </a:r>
            <a:endParaRPr lang="en-US" altLang="ko-KR" sz="800" spc="300" dirty="0" smtClean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800" spc="300" dirty="0" smtClean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8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2) </a:t>
            </a:r>
            <a:r>
              <a:rPr lang="ko-KR" altLang="en-US" sz="8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남은 할부금이 없는 경우</a:t>
            </a:r>
            <a:r>
              <a:rPr lang="en-US" altLang="ko-KR" sz="8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(0/0 = </a:t>
            </a:r>
            <a:r>
              <a:rPr lang="en-US" altLang="ko-KR" sz="800" spc="300" dirty="0" err="1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NaN</a:t>
            </a:r>
            <a:r>
              <a:rPr lang="en-US" altLang="ko-KR" sz="8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endParaRPr lang="en-US" altLang="ko-KR" sz="800" spc="300" dirty="0" smtClean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8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: </a:t>
            </a:r>
            <a:r>
              <a:rPr lang="ko-KR" altLang="en-US" sz="8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무료 기기를 구매한 것으로 보임</a:t>
            </a:r>
            <a:r>
              <a:rPr lang="en-US" altLang="ko-KR" sz="8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8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연체 확률이 없으므로 </a:t>
            </a:r>
            <a:r>
              <a:rPr lang="en-US" altLang="ko-KR" sz="8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+1 </a:t>
            </a:r>
            <a:r>
              <a:rPr lang="ko-KR" altLang="en-US" sz="8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값 지정</a:t>
            </a:r>
            <a:endParaRPr lang="en-US" altLang="ko-KR" sz="800" spc="300" dirty="0" smtClean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33" name="그룹 32"/>
          <p:cNvGrpSpPr/>
          <p:nvPr/>
        </p:nvGrpSpPr>
        <p:grpSpPr>
          <a:xfrm>
            <a:off x="5128674" y="2398749"/>
            <a:ext cx="6455268" cy="811058"/>
            <a:chOff x="3938634" y="2694069"/>
            <a:chExt cx="6455268" cy="811058"/>
          </a:xfrm>
        </p:grpSpPr>
        <p:sp>
          <p:nvSpPr>
            <p:cNvPr id="34" name="TextBox 33"/>
            <p:cNvSpPr txBox="1"/>
            <p:nvPr/>
          </p:nvSpPr>
          <p:spPr>
            <a:xfrm>
              <a:off x="3938634" y="2921289"/>
              <a:ext cx="225380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itchFamily="50" charset="-127"/>
                  <a:ea typeface="나눔바른고딕" pitchFamily="50" charset="-127"/>
                </a:rPr>
                <a:t>MOBL_REPAY =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5530275" y="2694069"/>
              <a:ext cx="486362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단말기 출고가 </a:t>
              </a:r>
              <a:r>
                <a:rPr lang="en-US" altLang="ko-KR" sz="1600" b="1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– </a:t>
              </a:r>
              <a:r>
                <a:rPr lang="ko-KR" altLang="en-US" sz="1600" b="1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남은 할부금</a:t>
              </a:r>
              <a:endParaRPr lang="en-US" altLang="ko-KR" sz="1600" b="1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5535241" y="3166573"/>
              <a:ext cx="473716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단말기 출고가</a:t>
              </a:r>
              <a:endParaRPr lang="en-US" altLang="ko-KR" sz="1600" b="1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45" name="직선 연결선 44"/>
            <p:cNvCxnSpPr/>
            <p:nvPr/>
          </p:nvCxnSpPr>
          <p:spPr>
            <a:xfrm>
              <a:off x="6118698" y="3064212"/>
              <a:ext cx="3686783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TextBox 53"/>
          <p:cNvSpPr txBox="1"/>
          <p:nvPr/>
        </p:nvSpPr>
        <p:spPr>
          <a:xfrm>
            <a:off x="5440420" y="5554368"/>
            <a:ext cx="51625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E15759"/>
                </a:solidFill>
                <a:latin typeface="나눔바른고딕" pitchFamily="50" charset="-127"/>
                <a:ea typeface="나눔바른고딕" pitchFamily="50" charset="-127"/>
              </a:rPr>
              <a:t>연체자</a:t>
            </a:r>
            <a:r>
              <a:rPr lang="ko-KR" altLang="en-US" sz="16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latin typeface="나눔바른고딕" pitchFamily="50" charset="-127"/>
                <a:ea typeface="나눔바른고딕" pitchFamily="50" charset="-127"/>
              </a:rPr>
              <a:t>가 할부원금 </a:t>
            </a:r>
            <a:r>
              <a:rPr lang="ko-KR" altLang="en-US" sz="1600" spc="300" dirty="0" err="1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latin typeface="나눔바른고딕" pitchFamily="50" charset="-127"/>
                <a:ea typeface="나눔바른고딕" pitchFamily="50" charset="-127"/>
              </a:rPr>
              <a:t>상환율이</a:t>
            </a:r>
            <a:r>
              <a:rPr lang="ko-KR" altLang="en-US" sz="16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latin typeface="나눔바른고딕" pitchFamily="50" charset="-127"/>
                <a:ea typeface="나눔바른고딕" pitchFamily="50" charset="-127"/>
              </a:rPr>
              <a:t> 더 </a:t>
            </a:r>
            <a:r>
              <a:rPr lang="ko-KR" altLang="en-US" sz="1600" b="1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E15759"/>
                </a:solidFill>
                <a:latin typeface="나눔바른고딕" pitchFamily="50" charset="-127"/>
                <a:ea typeface="나눔바른고딕" pitchFamily="50" charset="-127"/>
              </a:rPr>
              <a:t>높다</a:t>
            </a:r>
            <a:endParaRPr lang="en-US" altLang="ko-KR" sz="1600" b="1" spc="300" dirty="0" smtClean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rgbClr val="E15759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536062" y="875643"/>
            <a:ext cx="11134452" cy="434990"/>
          </a:xfrm>
          <a:prstGeom prst="rect">
            <a:avLst/>
          </a:prstGeom>
          <a:solidFill>
            <a:srgbClr val="5D78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914400" latinLnBrk="1"/>
            <a:r>
              <a:rPr lang="ko-KR" altLang="en-US" sz="2000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파생변수 생성</a:t>
            </a:r>
            <a:r>
              <a:rPr lang="en-US" altLang="ko-KR" sz="2000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2000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휴대폰 단말대금 </a:t>
            </a:r>
            <a:r>
              <a:rPr lang="ko-KR" altLang="en-US" sz="2000" b="1" dirty="0" err="1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상환율</a:t>
            </a:r>
            <a:endParaRPr lang="ko-KR" altLang="en-US" sz="2000" b="1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7" name="오른쪽 화살표 26"/>
          <p:cNvSpPr/>
          <p:nvPr/>
        </p:nvSpPr>
        <p:spPr>
          <a:xfrm rot="5400000">
            <a:off x="8141638" y="5035075"/>
            <a:ext cx="246740" cy="386564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8" name="그룹 27"/>
          <p:cNvGrpSpPr/>
          <p:nvPr/>
        </p:nvGrpSpPr>
        <p:grpSpPr>
          <a:xfrm>
            <a:off x="176062" y="166196"/>
            <a:ext cx="4247657" cy="707886"/>
            <a:chOff x="176062" y="166196"/>
            <a:chExt cx="3672005" cy="707886"/>
          </a:xfrm>
        </p:grpSpPr>
        <p:sp>
          <p:nvSpPr>
            <p:cNvPr id="31" name="직사각형 30"/>
            <p:cNvSpPr/>
            <p:nvPr/>
          </p:nvSpPr>
          <p:spPr>
            <a:xfrm>
              <a:off x="176062" y="189922"/>
              <a:ext cx="360000" cy="360000"/>
            </a:xfrm>
            <a:prstGeom prst="rect">
              <a:avLst/>
            </a:prstGeom>
            <a:solidFill>
              <a:srgbClr val="5D78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</a:t>
              </a:r>
              <a:endParaRPr lang="ko-KR" altLang="en-US" sz="2000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536062" y="166196"/>
              <a:ext cx="331200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spc="6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나눔바른고딕" pitchFamily="50" charset="-127"/>
                  <a:ea typeface="나눔바른고딕" pitchFamily="50" charset="-127"/>
                </a:rPr>
                <a:t>분석 배경 및 데이터 처리</a:t>
              </a:r>
              <a:endParaRPr lang="ko-KR" altLang="en-US" sz="2000" b="1" spc="6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86855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직선 연결선 40"/>
          <p:cNvCxnSpPr/>
          <p:nvPr/>
        </p:nvCxnSpPr>
        <p:spPr>
          <a:xfrm flipV="1">
            <a:off x="7136647" y="447785"/>
            <a:ext cx="5057695" cy="764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7184168" y="92923"/>
            <a:ext cx="46124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 </a:t>
            </a:r>
            <a:r>
              <a:rPr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배경        </a:t>
            </a:r>
            <a:r>
              <a:rPr lang="en-US" altLang="ko-KR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</a:t>
            </a:r>
            <a:r>
              <a:rPr lang="ko-KR" altLang="en-US" sz="1200" b="1" dirty="0" smtClean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소개       </a:t>
            </a:r>
            <a:r>
              <a:rPr lang="en-US" altLang="ko-KR" sz="1200" b="1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</a:t>
            </a:r>
            <a:r>
              <a:rPr lang="ko-KR" altLang="en-US" sz="1200" b="1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200" b="1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EDA </a:t>
            </a:r>
            <a:r>
              <a:rPr lang="ko-KR" altLang="en-US" sz="1200" b="1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및 전처리       </a:t>
            </a:r>
            <a:r>
              <a:rPr lang="en-US" altLang="ko-KR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 </a:t>
            </a:r>
            <a:r>
              <a:rPr lang="ko-KR" altLang="en-US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분석 방향 결정</a:t>
            </a:r>
            <a:endParaRPr lang="ko-KR" altLang="en-US" sz="1200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536062" y="1589193"/>
            <a:ext cx="6737522" cy="5528537"/>
            <a:chOff x="536062" y="1656201"/>
            <a:chExt cx="6737522" cy="5528537"/>
          </a:xfrm>
        </p:grpSpPr>
        <p:sp>
          <p:nvSpPr>
            <p:cNvPr id="36" name="Modal Dialog Overlay"/>
            <p:cNvSpPr>
              <a:spLocks/>
            </p:cNvSpPr>
            <p:nvPr/>
          </p:nvSpPr>
          <p:spPr bwMode="auto">
            <a:xfrm>
              <a:off x="570910" y="1656201"/>
              <a:ext cx="6380396" cy="4987195"/>
            </a:xfrm>
            <a:prstGeom prst="rect">
              <a:avLst/>
            </a:prstGeom>
            <a:solidFill>
              <a:srgbClr val="000000">
                <a:alpha val="10000"/>
              </a:srgbClr>
            </a:solidFill>
            <a:ln w="6350" cap="flat" cmpd="sng" algn="ctr">
              <a:noFill/>
              <a:prstDash val="solid"/>
            </a:ln>
            <a:effectLst/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latinLnBrk="0"/>
              <a:endParaRPr lang="en-US" sz="9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 pitchFamily="34" charset="0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536062" y="1690926"/>
              <a:ext cx="6737522" cy="54938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itchFamily="50" charset="-127"/>
                  <a:ea typeface="나눔바른고딕" pitchFamily="50" charset="-127"/>
                </a:rPr>
                <a:t>한화생명신용대출건수</a:t>
              </a:r>
              <a:r>
                <a:rPr lang="en-US" altLang="ko-KR" sz="14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itchFamily="50" charset="-127"/>
                  <a:ea typeface="나눔바른고딕" pitchFamily="50" charset="-127"/>
                </a:rPr>
                <a:t>(per_CLIF_2)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itchFamily="50" charset="-127"/>
                  <a:ea typeface="나눔바른고딕" pitchFamily="50" charset="-127"/>
                </a:rPr>
                <a:t>신용대출금액비율</a:t>
              </a:r>
              <a:r>
                <a:rPr lang="en-US" altLang="ko-KR" sz="14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itchFamily="50" charset="-127"/>
                  <a:ea typeface="나눔바른고딕" pitchFamily="50" charset="-127"/>
                </a:rPr>
                <a:t>(</a:t>
              </a:r>
              <a:r>
                <a:rPr lang="en-US" altLang="ko-KR" sz="1400" spc="300" dirty="0" err="1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itchFamily="50" charset="-127"/>
                  <a:ea typeface="나눔바른고딕" pitchFamily="50" charset="-127"/>
                </a:rPr>
                <a:t>ratio_CLIF_TOT_AMT</a:t>
              </a:r>
              <a:r>
                <a:rPr lang="en-US" altLang="ko-KR" sz="14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itchFamily="50" charset="-127"/>
                  <a:ea typeface="나눔바른고딕" pitchFamily="50" charset="-127"/>
                </a:rPr>
                <a:t>)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itchFamily="50" charset="-127"/>
                  <a:ea typeface="나눔바른고딕" pitchFamily="50" charset="-127"/>
                </a:rPr>
                <a:t>은행대출금액비율</a:t>
              </a:r>
              <a:r>
                <a:rPr lang="en-US" altLang="ko-KR" sz="14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itchFamily="50" charset="-127"/>
                  <a:ea typeface="나눔바른고딕" pitchFamily="50" charset="-127"/>
                </a:rPr>
                <a:t>(</a:t>
              </a:r>
              <a:r>
                <a:rPr lang="en-US" altLang="ko-KR" sz="1400" spc="300" dirty="0" err="1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itchFamily="50" charset="-127"/>
                  <a:ea typeface="나눔바른고딕" pitchFamily="50" charset="-127"/>
                </a:rPr>
                <a:t>ratio_BNK_TOT_AMT</a:t>
              </a:r>
              <a:r>
                <a:rPr lang="en-US" altLang="ko-KR" sz="14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itchFamily="50" charset="-127"/>
                  <a:ea typeface="나눔바른고딕" pitchFamily="50" charset="-127"/>
                </a:rPr>
                <a:t>)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itchFamily="50" charset="-127"/>
                  <a:ea typeface="나눔바른고딕" pitchFamily="50" charset="-127"/>
                </a:rPr>
                <a:t>카드</a:t>
              </a:r>
              <a:r>
                <a:rPr lang="en-US" altLang="ko-KR" sz="14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itchFamily="50" charset="-127"/>
                  <a:ea typeface="나눔바른고딕" pitchFamily="50" charset="-127"/>
                </a:rPr>
                <a:t>,</a:t>
              </a:r>
              <a:r>
                <a:rPr lang="ko-KR" altLang="en-US" sz="1400" spc="300" dirty="0" err="1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itchFamily="50" charset="-127"/>
                  <a:ea typeface="나눔바른고딕" pitchFamily="50" charset="-127"/>
                </a:rPr>
                <a:t>할부사대출금액비율</a:t>
              </a:r>
              <a:r>
                <a:rPr lang="en-US" altLang="ko-KR" sz="14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itchFamily="50" charset="-127"/>
                  <a:ea typeface="나눔바른고딕" pitchFamily="50" charset="-127"/>
                </a:rPr>
                <a:t>(</a:t>
              </a:r>
              <a:r>
                <a:rPr lang="en-US" altLang="ko-KR" sz="1400" spc="300" dirty="0" err="1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itchFamily="50" charset="-127"/>
                  <a:ea typeface="나눔바른고딕" pitchFamily="50" charset="-127"/>
                </a:rPr>
                <a:t>ratio_CPT_TOT_AMT</a:t>
              </a:r>
              <a:r>
                <a:rPr lang="en-US" altLang="ko-KR" sz="14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itchFamily="50" charset="-127"/>
                  <a:ea typeface="나눔바른고딕" pitchFamily="50" charset="-127"/>
                </a:rPr>
                <a:t>)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itchFamily="50" charset="-127"/>
                  <a:ea typeface="나눔바른고딕" pitchFamily="50" charset="-127"/>
                </a:rPr>
                <a:t>평균은행대출금액</a:t>
              </a:r>
              <a:r>
                <a:rPr lang="en-US" altLang="ko-KR" sz="14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itchFamily="50" charset="-127"/>
                  <a:ea typeface="나눔바른고딕" pitchFamily="50" charset="-127"/>
                </a:rPr>
                <a:t>(</a:t>
              </a:r>
              <a:r>
                <a:rPr lang="en-US" altLang="ko-KR" sz="1400" spc="300" dirty="0" err="1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itchFamily="50" charset="-127"/>
                  <a:ea typeface="나눔바른고딕" pitchFamily="50" charset="-127"/>
                </a:rPr>
                <a:t>ratio_BNK</a:t>
              </a:r>
              <a:r>
                <a:rPr lang="en-US" altLang="ko-KR" sz="14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itchFamily="50" charset="-127"/>
                  <a:ea typeface="나눔바른고딕" pitchFamily="50" charset="-127"/>
                </a:rPr>
                <a:t>)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itchFamily="50" charset="-127"/>
                  <a:ea typeface="나눔바른고딕" pitchFamily="50" charset="-127"/>
                </a:rPr>
                <a:t>평균카드</a:t>
              </a:r>
              <a:r>
                <a:rPr lang="en-US" altLang="ko-KR" sz="14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itchFamily="50" charset="-127"/>
                  <a:ea typeface="나눔바른고딕" pitchFamily="50" charset="-127"/>
                </a:rPr>
                <a:t>,</a:t>
              </a:r>
              <a:r>
                <a:rPr lang="ko-KR" altLang="en-US" sz="1400" spc="300" dirty="0" err="1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itchFamily="50" charset="-127"/>
                  <a:ea typeface="나눔바른고딕" pitchFamily="50" charset="-127"/>
                </a:rPr>
                <a:t>할부사대출금액</a:t>
              </a:r>
              <a:r>
                <a:rPr lang="en-US" altLang="ko-KR" sz="14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itchFamily="50" charset="-127"/>
                  <a:ea typeface="나눔바른고딕" pitchFamily="50" charset="-127"/>
                </a:rPr>
                <a:t>(</a:t>
              </a:r>
              <a:r>
                <a:rPr lang="en-US" altLang="ko-KR" sz="1400" spc="300" dirty="0" err="1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itchFamily="50" charset="-127"/>
                  <a:ea typeface="나눔바른고딕" pitchFamily="50" charset="-127"/>
                </a:rPr>
                <a:t>ratio_CPT</a:t>
              </a:r>
              <a:r>
                <a:rPr lang="en-US" altLang="ko-KR" sz="14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itchFamily="50" charset="-127"/>
                  <a:ea typeface="나눔바른고딕" pitchFamily="50" charset="-127"/>
                </a:rPr>
                <a:t>)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itchFamily="50" charset="-127"/>
                  <a:ea typeface="나눔바른고딕" pitchFamily="50" charset="-127"/>
                </a:rPr>
                <a:t>카드개수</a:t>
              </a:r>
              <a:r>
                <a:rPr lang="en-US" altLang="ko-KR" sz="14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itchFamily="50" charset="-127"/>
                  <a:ea typeface="나눔바른고딕" pitchFamily="50" charset="-127"/>
                </a:rPr>
                <a:t>/</a:t>
              </a:r>
              <a:r>
                <a:rPr lang="ko-KR" altLang="en-US" sz="14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itchFamily="50" charset="-127"/>
                  <a:ea typeface="나눔바른고딕" pitchFamily="50" charset="-127"/>
                </a:rPr>
                <a:t>신용카드최초유지기간</a:t>
              </a:r>
              <a:r>
                <a:rPr lang="en-US" altLang="ko-KR" sz="14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itchFamily="50" charset="-127"/>
                  <a:ea typeface="나눔바른고딕" pitchFamily="50" charset="-127"/>
                </a:rPr>
                <a:t>(</a:t>
              </a:r>
              <a:r>
                <a:rPr lang="en-US" altLang="ko-KR" sz="1400" spc="300" dirty="0" err="1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itchFamily="50" charset="-127"/>
                  <a:ea typeface="나눔바른고딕" pitchFamily="50" charset="-127"/>
                </a:rPr>
                <a:t>per_CARD</a:t>
              </a:r>
              <a:r>
                <a:rPr lang="en-US" altLang="ko-KR" sz="14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itchFamily="50" charset="-127"/>
                  <a:ea typeface="나눔바른고딕" pitchFamily="50" charset="-127"/>
                </a:rPr>
                <a:t>)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 spc="300" dirty="0" err="1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itchFamily="50" charset="-127"/>
                  <a:ea typeface="나눔바른고딕" pitchFamily="50" charset="-127"/>
                </a:rPr>
                <a:t>신용대출총금액</a:t>
              </a:r>
              <a:r>
                <a:rPr lang="en-US" altLang="ko-KR" sz="14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itchFamily="50" charset="-127"/>
                  <a:ea typeface="나눔바른고딕" pitchFamily="50" charset="-127"/>
                </a:rPr>
                <a:t>/</a:t>
              </a:r>
              <a:r>
                <a:rPr lang="ko-KR" altLang="en-US" sz="14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itchFamily="50" charset="-127"/>
                  <a:ea typeface="나눔바른고딕" pitchFamily="50" charset="-127"/>
                </a:rPr>
                <a:t>카드개수</a:t>
              </a:r>
              <a:r>
                <a:rPr lang="en-US" altLang="ko-KR" sz="14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itchFamily="50" charset="-127"/>
                  <a:ea typeface="나눔바른고딕" pitchFamily="50" charset="-127"/>
                </a:rPr>
                <a:t>(</a:t>
              </a:r>
              <a:r>
                <a:rPr lang="en-US" altLang="ko-KR" sz="1400" spc="300" dirty="0" err="1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itchFamily="50" charset="-127"/>
                  <a:ea typeface="나눔바른고딕" pitchFamily="50" charset="-127"/>
                </a:rPr>
                <a:t>per_CLIF</a:t>
              </a:r>
              <a:r>
                <a:rPr lang="en-US" altLang="ko-KR" sz="14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itchFamily="50" charset="-127"/>
                  <a:ea typeface="나눔바른고딕" pitchFamily="50" charset="-127"/>
                </a:rPr>
                <a:t>)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itchFamily="50" charset="-127"/>
                  <a:ea typeface="나눔바른고딕" pitchFamily="50" charset="-127"/>
                </a:rPr>
                <a:t>대출금액</a:t>
              </a:r>
              <a:r>
                <a:rPr lang="en-US" altLang="ko-KR" sz="14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itchFamily="50" charset="-127"/>
                  <a:ea typeface="나눔바른고딕" pitchFamily="50" charset="-127"/>
                </a:rPr>
                <a:t>[</a:t>
              </a:r>
              <a:r>
                <a:rPr lang="ko-KR" altLang="en-US" sz="14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itchFamily="50" charset="-127"/>
                  <a:ea typeface="나눔바른고딕" pitchFamily="50" charset="-127"/>
                </a:rPr>
                <a:t>은행</a:t>
              </a:r>
              <a:r>
                <a:rPr lang="en-US" altLang="ko-KR" sz="14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itchFamily="50" charset="-127"/>
                  <a:ea typeface="나눔바른고딕" pitchFamily="50" charset="-127"/>
                </a:rPr>
                <a:t>, </a:t>
              </a:r>
              <a:r>
                <a:rPr lang="ko-KR" altLang="en-US" sz="14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itchFamily="50" charset="-127"/>
                  <a:ea typeface="나눔바른고딕" pitchFamily="50" charset="-127"/>
                </a:rPr>
                <a:t>카드사 제외</a:t>
              </a:r>
              <a:r>
                <a:rPr lang="en-US" altLang="ko-KR" sz="14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itchFamily="50" charset="-127"/>
                  <a:ea typeface="나눔바른고딕" pitchFamily="50" charset="-127"/>
                </a:rPr>
                <a:t>](TOT_SP_EC)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4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itchFamily="50" charset="-127"/>
                  <a:ea typeface="나눔바른고딕" pitchFamily="50" charset="-127"/>
                </a:rPr>
                <a:t>TOT_SP_EC / [2</a:t>
              </a:r>
              <a:r>
                <a:rPr lang="ko-KR" altLang="en-US" sz="14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itchFamily="50" charset="-127"/>
                  <a:ea typeface="나눔바른고딕" pitchFamily="50" charset="-127"/>
                </a:rPr>
                <a:t>산업</a:t>
              </a:r>
              <a:r>
                <a:rPr lang="en-US" altLang="ko-KR" sz="14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itchFamily="50" charset="-127"/>
                  <a:ea typeface="나눔바른고딕" pitchFamily="50" charset="-127"/>
                </a:rPr>
                <a:t>,</a:t>
              </a:r>
              <a:r>
                <a:rPr lang="ko-KR" altLang="en-US" sz="14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itchFamily="50" charset="-127"/>
                  <a:ea typeface="나눔바른고딕" pitchFamily="50" charset="-127"/>
                </a:rPr>
                <a:t>기타</a:t>
              </a:r>
              <a:r>
                <a:rPr lang="en-US" altLang="ko-KR" sz="14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itchFamily="50" charset="-127"/>
                  <a:ea typeface="나눔바른고딕" pitchFamily="50" charset="-127"/>
                </a:rPr>
                <a:t>]</a:t>
              </a:r>
              <a:r>
                <a:rPr lang="ko-KR" altLang="en-US" sz="14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itchFamily="50" charset="-127"/>
                  <a:ea typeface="나눔바른고딕" pitchFamily="50" charset="-127"/>
                </a:rPr>
                <a:t>건수</a:t>
              </a:r>
              <a:r>
                <a:rPr lang="en-US" altLang="ko-KR" sz="14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itchFamily="50" charset="-127"/>
                  <a:ea typeface="나눔바른고딕" pitchFamily="50" charset="-127"/>
                </a:rPr>
                <a:t>(</a:t>
              </a:r>
              <a:r>
                <a:rPr lang="en-US" altLang="ko-KR" sz="1400" spc="300" dirty="0" err="1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itchFamily="50" charset="-127"/>
                  <a:ea typeface="나눔바른고딕" pitchFamily="50" charset="-127"/>
                </a:rPr>
                <a:t>per_SP_EC</a:t>
              </a:r>
              <a:r>
                <a:rPr lang="en-US" altLang="ko-KR" sz="14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itchFamily="50" charset="-127"/>
                  <a:ea typeface="나눔바른고딕" pitchFamily="50" charset="-127"/>
                </a:rPr>
                <a:t>)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4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itchFamily="50" charset="-127"/>
                  <a:ea typeface="나눔바른고딕" pitchFamily="50" charset="-127"/>
                </a:rPr>
                <a:t>[</a:t>
              </a:r>
              <a:r>
                <a:rPr lang="ko-KR" altLang="en-US" sz="14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itchFamily="50" charset="-127"/>
                  <a:ea typeface="나눔바른고딕" pitchFamily="50" charset="-127"/>
                </a:rPr>
                <a:t>한화생명</a:t>
              </a:r>
              <a:r>
                <a:rPr lang="en-US" altLang="ko-KR" sz="14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itchFamily="50" charset="-127"/>
                  <a:ea typeface="나눔바른고딕" pitchFamily="50" charset="-127"/>
                </a:rPr>
                <a:t>]</a:t>
              </a:r>
              <a:r>
                <a:rPr lang="ko-KR" altLang="en-US" sz="14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itchFamily="50" charset="-127"/>
                  <a:ea typeface="나눔바른고딕" pitchFamily="50" charset="-127"/>
                </a:rPr>
                <a:t>상환금액</a:t>
              </a:r>
              <a:r>
                <a:rPr lang="en-US" altLang="ko-KR" sz="14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itchFamily="50" charset="-127"/>
                  <a:ea typeface="나눔바른고딕" pitchFamily="50" charset="-127"/>
                </a:rPr>
                <a:t>/</a:t>
              </a:r>
              <a:r>
                <a:rPr lang="ko-KR" altLang="en-US" sz="14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itchFamily="50" charset="-127"/>
                  <a:ea typeface="나눔바른고딕" pitchFamily="50" charset="-127"/>
                </a:rPr>
                <a:t>대출금액</a:t>
              </a:r>
              <a:r>
                <a:rPr lang="en-US" altLang="ko-KR" sz="14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itchFamily="50" charset="-127"/>
                  <a:ea typeface="나눔바른고딕" pitchFamily="50" charset="-127"/>
                </a:rPr>
                <a:t>(</a:t>
              </a:r>
              <a:r>
                <a:rPr lang="en-US" altLang="ko-KR" sz="1400" spc="300" dirty="0" err="1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itchFamily="50" charset="-127"/>
                  <a:ea typeface="나눔바른고딕" pitchFamily="50" charset="-127"/>
                </a:rPr>
                <a:t>TOT_CRLN_ratio</a:t>
              </a:r>
              <a:r>
                <a:rPr lang="en-US" altLang="ko-KR" sz="14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itchFamily="50" charset="-127"/>
                  <a:ea typeface="나눔바른고딕" pitchFamily="50" charset="-127"/>
                </a:rPr>
                <a:t>)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itchFamily="50" charset="-127"/>
                  <a:ea typeface="나눔바른고딕" pitchFamily="50" charset="-127"/>
                </a:rPr>
                <a:t>전체대출횟수</a:t>
              </a:r>
              <a:r>
                <a:rPr lang="en-US" altLang="ko-KR" sz="14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itchFamily="50" charset="-127"/>
                  <a:ea typeface="나눔바른고딕" pitchFamily="50" charset="-127"/>
                </a:rPr>
                <a:t>(</a:t>
              </a:r>
              <a:r>
                <a:rPr lang="en-US" altLang="ko-KR" sz="1400" spc="300" dirty="0" err="1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itchFamily="50" charset="-127"/>
                  <a:ea typeface="나눔바른고딕" pitchFamily="50" charset="-127"/>
                </a:rPr>
                <a:t>all_loan</a:t>
              </a:r>
              <a:r>
                <a:rPr lang="en-US" altLang="ko-KR" sz="14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itchFamily="50" charset="-127"/>
                  <a:ea typeface="나눔바른고딕" pitchFamily="50" charset="-127"/>
                </a:rPr>
                <a:t>)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itchFamily="50" charset="-127"/>
                  <a:ea typeface="나눔바른고딕" pitchFamily="50" charset="-127"/>
                </a:rPr>
                <a:t>은행대출횟수</a:t>
              </a:r>
              <a:r>
                <a:rPr lang="en-US" altLang="ko-KR" sz="14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itchFamily="50" charset="-127"/>
                  <a:ea typeface="나눔바른고딕" pitchFamily="50" charset="-127"/>
                </a:rPr>
                <a:t>/</a:t>
              </a:r>
              <a:r>
                <a:rPr lang="ko-KR" altLang="en-US" sz="14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itchFamily="50" charset="-127"/>
                  <a:ea typeface="나눔바른고딕" pitchFamily="50" charset="-127"/>
                </a:rPr>
                <a:t>전체대출횟수</a:t>
              </a:r>
              <a:r>
                <a:rPr lang="en-US" altLang="ko-KR" sz="14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itchFamily="50" charset="-127"/>
                  <a:ea typeface="나눔바른고딕" pitchFamily="50" charset="-127"/>
                </a:rPr>
                <a:t>(</a:t>
              </a:r>
              <a:r>
                <a:rPr lang="en-US" altLang="ko-KR" sz="1400" spc="300" dirty="0" err="1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itchFamily="50" charset="-127"/>
                  <a:ea typeface="나눔바른고딕" pitchFamily="50" charset="-127"/>
                </a:rPr>
                <a:t>BNK_d_all_loan</a:t>
              </a:r>
              <a:r>
                <a:rPr lang="en-US" altLang="ko-KR" sz="14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itchFamily="50" charset="-127"/>
                  <a:ea typeface="나눔바른고딕" pitchFamily="50" charset="-127"/>
                </a:rPr>
                <a:t>)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4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itchFamily="50" charset="-127"/>
                  <a:ea typeface="나눔바른고딕" pitchFamily="50" charset="-127"/>
                </a:rPr>
                <a:t>[</a:t>
              </a:r>
              <a:r>
                <a:rPr lang="ko-KR" altLang="en-US" sz="14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itchFamily="50" charset="-127"/>
                  <a:ea typeface="나눔바른고딕" pitchFamily="50" charset="-127"/>
                </a:rPr>
                <a:t>카드</a:t>
              </a:r>
              <a:r>
                <a:rPr lang="en-US" altLang="ko-KR" sz="14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itchFamily="50" charset="-127"/>
                  <a:ea typeface="나눔바른고딕" pitchFamily="50" charset="-127"/>
                </a:rPr>
                <a:t>,</a:t>
              </a:r>
              <a:r>
                <a:rPr lang="ko-KR" altLang="en-US" sz="1400" spc="300" dirty="0" err="1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itchFamily="50" charset="-127"/>
                  <a:ea typeface="나눔바른고딕" pitchFamily="50" charset="-127"/>
                </a:rPr>
                <a:t>할부사</a:t>
              </a:r>
              <a:r>
                <a:rPr lang="en-US" altLang="ko-KR" sz="14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itchFamily="50" charset="-127"/>
                  <a:ea typeface="나눔바른고딕" pitchFamily="50" charset="-127"/>
                </a:rPr>
                <a:t>]</a:t>
              </a:r>
              <a:r>
                <a:rPr lang="ko-KR" altLang="en-US" sz="14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itchFamily="50" charset="-127"/>
                  <a:ea typeface="나눔바른고딕" pitchFamily="50" charset="-127"/>
                </a:rPr>
                <a:t>대출횟수</a:t>
              </a:r>
              <a:r>
                <a:rPr lang="en-US" altLang="ko-KR" sz="14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itchFamily="50" charset="-127"/>
                  <a:ea typeface="나눔바른고딕" pitchFamily="50" charset="-127"/>
                </a:rPr>
                <a:t>/</a:t>
              </a:r>
              <a:r>
                <a:rPr lang="ko-KR" altLang="en-US" sz="14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itchFamily="50" charset="-127"/>
                  <a:ea typeface="나눔바른고딕" pitchFamily="50" charset="-127"/>
                </a:rPr>
                <a:t>전체대출횟수</a:t>
              </a:r>
              <a:r>
                <a:rPr lang="en-US" altLang="ko-KR" sz="14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itchFamily="50" charset="-127"/>
                  <a:ea typeface="나눔바른고딕" pitchFamily="50" charset="-127"/>
                </a:rPr>
                <a:t>(</a:t>
              </a:r>
              <a:r>
                <a:rPr lang="en-US" altLang="ko-KR" sz="1400" spc="300" dirty="0" err="1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itchFamily="50" charset="-127"/>
                  <a:ea typeface="나눔바른고딕" pitchFamily="50" charset="-127"/>
                </a:rPr>
                <a:t>CPT_d_all_loan</a:t>
              </a:r>
              <a:r>
                <a:rPr lang="en-US" altLang="ko-KR" sz="14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itchFamily="50" charset="-127"/>
                  <a:ea typeface="나눔바른고딕" pitchFamily="50" charset="-127"/>
                </a:rPr>
                <a:t>)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4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itchFamily="50" charset="-127"/>
                  <a:ea typeface="나눔바른고딕" pitchFamily="50" charset="-127"/>
                </a:rPr>
                <a:t>2</a:t>
              </a:r>
              <a:r>
                <a:rPr lang="ko-KR" altLang="en-US" sz="14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itchFamily="50" charset="-127"/>
                  <a:ea typeface="나눔바른고딕" pitchFamily="50" charset="-127"/>
                </a:rPr>
                <a:t>산업대출횟수</a:t>
              </a:r>
              <a:r>
                <a:rPr lang="en-US" altLang="ko-KR" sz="14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itchFamily="50" charset="-127"/>
                  <a:ea typeface="나눔바른고딕" pitchFamily="50" charset="-127"/>
                </a:rPr>
                <a:t>/</a:t>
              </a:r>
              <a:r>
                <a:rPr lang="ko-KR" altLang="en-US" sz="14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itchFamily="50" charset="-127"/>
                  <a:ea typeface="나눔바른고딕" pitchFamily="50" charset="-127"/>
                </a:rPr>
                <a:t>전체대출횟수</a:t>
              </a:r>
              <a:r>
                <a:rPr lang="en-US" altLang="ko-KR" sz="14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itchFamily="50" charset="-127"/>
                  <a:ea typeface="나눔바른고딕" pitchFamily="50" charset="-127"/>
                </a:rPr>
                <a:t>(</a:t>
              </a:r>
              <a:r>
                <a:rPr lang="en-US" altLang="ko-KR" sz="1400" spc="300" dirty="0" err="1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itchFamily="50" charset="-127"/>
                  <a:ea typeface="나눔바른고딕" pitchFamily="50" charset="-127"/>
                </a:rPr>
                <a:t>SPART_d_all_loan</a:t>
              </a:r>
              <a:r>
                <a:rPr lang="en-US" altLang="ko-KR" sz="14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itchFamily="50" charset="-127"/>
                  <a:ea typeface="나눔바른고딕" pitchFamily="50" charset="-127"/>
                </a:rPr>
                <a:t>)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altLang="ko-KR" sz="12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다음_Regular" panose="02000603060000000000" pitchFamily="2" charset="-127"/>
                <a:ea typeface="다음_Regular" panose="02000603060000000000" pitchFamily="2" charset="-127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altLang="ko-KR" sz="12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다음_Regular" panose="02000603060000000000" pitchFamily="2" charset="-127"/>
                <a:ea typeface="다음_Regular" panose="02000603060000000000" pitchFamily="2" charset="-127"/>
              </a:endParaRPr>
            </a:p>
          </p:txBody>
        </p:sp>
      </p:grpSp>
      <p:sp>
        <p:nvSpPr>
          <p:cNvPr id="28" name="직사각형 27"/>
          <p:cNvSpPr/>
          <p:nvPr/>
        </p:nvSpPr>
        <p:spPr>
          <a:xfrm>
            <a:off x="7905821" y="3269709"/>
            <a:ext cx="3715265" cy="110111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7640627" y="3417993"/>
            <a:ext cx="42546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latin typeface="나눔바른고딕" pitchFamily="50" charset="-127"/>
                <a:ea typeface="나눔바른고딕" pitchFamily="50" charset="-127"/>
              </a:rPr>
              <a:t>그 밖의 </a:t>
            </a:r>
            <a:r>
              <a:rPr lang="en-US" altLang="ko-KR" sz="2400" b="1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E15759"/>
                </a:solidFill>
                <a:latin typeface="나눔바른고딕" pitchFamily="50" charset="-127"/>
                <a:ea typeface="나눔바른고딕" pitchFamily="50" charset="-127"/>
              </a:rPr>
              <a:t>18</a:t>
            </a:r>
            <a:r>
              <a:rPr lang="ko-KR" altLang="en-US" sz="24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latin typeface="나눔바른고딕" pitchFamily="50" charset="-127"/>
                <a:ea typeface="나눔바른고딕" pitchFamily="50" charset="-127"/>
              </a:rPr>
              <a:t>개의 </a:t>
            </a:r>
            <a:endParaRPr lang="en-US" altLang="ko-KR" sz="2400" spc="300" dirty="0" smtClean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latin typeface="나눔바른고딕" pitchFamily="50" charset="-127"/>
              <a:ea typeface="나눔바른고딕" pitchFamily="50" charset="-127"/>
            </a:endParaRPr>
          </a:p>
          <a:p>
            <a:pPr algn="ctr"/>
            <a:r>
              <a:rPr lang="ko-KR" altLang="en-US" sz="24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latin typeface="나눔바른고딕" pitchFamily="50" charset="-127"/>
                <a:ea typeface="나눔바른고딕" pitchFamily="50" charset="-127"/>
              </a:rPr>
              <a:t>새로운 파생변수 </a:t>
            </a:r>
            <a:r>
              <a:rPr lang="ko-KR" altLang="en-US" sz="24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latin typeface="나눔바른고딕" pitchFamily="50" charset="-127"/>
                <a:ea typeface="나눔바른고딕" pitchFamily="50" charset="-127"/>
              </a:rPr>
              <a:t>생성</a:t>
            </a:r>
            <a:endParaRPr lang="en-US" altLang="ko-KR" sz="2400" spc="300" dirty="0" smtClean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536062" y="875643"/>
            <a:ext cx="11134452" cy="434990"/>
          </a:xfrm>
          <a:prstGeom prst="rect">
            <a:avLst/>
          </a:prstGeom>
          <a:solidFill>
            <a:srgbClr val="5D78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914400" latinLnBrk="1"/>
            <a:r>
              <a:rPr lang="ko-KR" altLang="en-US" sz="2000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파생변수 생성</a:t>
            </a:r>
            <a:r>
              <a:rPr lang="en-US" altLang="ko-KR" sz="2000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2000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휴대폰 단말대금 </a:t>
            </a:r>
            <a:r>
              <a:rPr lang="ko-KR" altLang="en-US" sz="2000" b="1" dirty="0" err="1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상환율</a:t>
            </a:r>
            <a:endParaRPr lang="ko-KR" altLang="en-US" sz="2000" b="1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76062" y="166196"/>
            <a:ext cx="4247657" cy="707886"/>
            <a:chOff x="176062" y="166196"/>
            <a:chExt cx="3672005" cy="707886"/>
          </a:xfrm>
        </p:grpSpPr>
        <p:sp>
          <p:nvSpPr>
            <p:cNvPr id="16" name="직사각형 15"/>
            <p:cNvSpPr/>
            <p:nvPr/>
          </p:nvSpPr>
          <p:spPr>
            <a:xfrm>
              <a:off x="176062" y="189922"/>
              <a:ext cx="360000" cy="360000"/>
            </a:xfrm>
            <a:prstGeom prst="rect">
              <a:avLst/>
            </a:prstGeom>
            <a:solidFill>
              <a:srgbClr val="5D78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</a:t>
              </a:r>
              <a:endParaRPr lang="ko-KR" altLang="en-US" sz="2000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36062" y="166196"/>
              <a:ext cx="331200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spc="6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나눔바른고딕" pitchFamily="50" charset="-127"/>
                  <a:ea typeface="나눔바른고딕" pitchFamily="50" charset="-127"/>
                </a:rPr>
                <a:t>분석 배경 및 데이터 처리</a:t>
              </a:r>
              <a:endParaRPr lang="ko-KR" altLang="en-US" sz="2000" b="1" spc="6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99699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직선 연결선 40"/>
          <p:cNvCxnSpPr/>
          <p:nvPr/>
        </p:nvCxnSpPr>
        <p:spPr>
          <a:xfrm flipV="1">
            <a:off x="7136647" y="447785"/>
            <a:ext cx="5057695" cy="764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7184168" y="92923"/>
            <a:ext cx="46124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 </a:t>
            </a:r>
            <a:r>
              <a:rPr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배경        </a:t>
            </a:r>
            <a:r>
              <a:rPr lang="en-US" altLang="ko-KR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</a:t>
            </a:r>
            <a:r>
              <a:rPr lang="ko-KR" altLang="en-US" sz="1200" b="1" dirty="0" smtClean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소개       </a:t>
            </a:r>
            <a:r>
              <a:rPr lang="en-US" altLang="ko-KR" sz="1200" b="1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</a:t>
            </a:r>
            <a:r>
              <a:rPr lang="ko-KR" altLang="en-US" sz="1200" b="1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200" b="1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EDA </a:t>
            </a:r>
            <a:r>
              <a:rPr lang="ko-KR" altLang="en-US" sz="1200" b="1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및 전처리       </a:t>
            </a:r>
            <a:r>
              <a:rPr lang="en-US" altLang="ko-KR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 </a:t>
            </a:r>
            <a:r>
              <a:rPr lang="ko-KR" altLang="en-US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분석 방향 결정</a:t>
            </a:r>
            <a:endParaRPr lang="ko-KR" altLang="en-US" sz="1200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536062" y="875643"/>
            <a:ext cx="11134452" cy="434990"/>
          </a:xfrm>
          <a:prstGeom prst="rect">
            <a:avLst/>
          </a:prstGeom>
          <a:solidFill>
            <a:srgbClr val="5D78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914400" latinLnBrk="1"/>
            <a:r>
              <a:rPr lang="ko-KR" altLang="en-US" sz="2000" b="1" dirty="0" err="1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연속형</a:t>
            </a:r>
            <a:r>
              <a:rPr lang="ko-KR" altLang="en-US" sz="2000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변수 간 </a:t>
            </a:r>
            <a:r>
              <a:rPr lang="en-US" altLang="ko-KR" sz="2000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Correlation</a:t>
            </a:r>
            <a:endParaRPr lang="ko-KR" altLang="en-US" sz="2000" b="1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176062" y="166196"/>
            <a:ext cx="4247657" cy="707886"/>
            <a:chOff x="176062" y="166196"/>
            <a:chExt cx="3672005" cy="707886"/>
          </a:xfrm>
        </p:grpSpPr>
        <p:sp>
          <p:nvSpPr>
            <p:cNvPr id="10" name="직사각형 9"/>
            <p:cNvSpPr/>
            <p:nvPr/>
          </p:nvSpPr>
          <p:spPr>
            <a:xfrm>
              <a:off x="176062" y="189922"/>
              <a:ext cx="360000" cy="360000"/>
            </a:xfrm>
            <a:prstGeom prst="rect">
              <a:avLst/>
            </a:prstGeom>
            <a:solidFill>
              <a:srgbClr val="5D78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</a:t>
              </a:r>
              <a:endParaRPr lang="ko-KR" altLang="en-US" sz="2000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36062" y="166196"/>
              <a:ext cx="331200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spc="6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나눔바른고딕" pitchFamily="50" charset="-127"/>
                  <a:ea typeface="나눔바른고딕" pitchFamily="50" charset="-127"/>
                </a:rPr>
                <a:t>분석 배경 및 데이터 처리</a:t>
              </a:r>
              <a:endParaRPr lang="ko-KR" altLang="en-US" sz="2000" b="1" spc="6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09124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/>
          <p:cNvPicPr>
            <a:picLocks noChangeAspect="1"/>
          </p:cNvPicPr>
          <p:nvPr/>
        </p:nvPicPr>
        <p:blipFill>
          <a:blip r:embed="rId3">
            <a:clrChange>
              <a:clrFrom>
                <a:srgbClr val="F2F3F5"/>
              </a:clrFrom>
              <a:clrTo>
                <a:srgbClr val="F2F3F5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71719" y="0"/>
            <a:ext cx="4911599" cy="6920753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</p:pic>
      <p:sp>
        <p:nvSpPr>
          <p:cNvPr id="16" name="직사각형 15"/>
          <p:cNvSpPr/>
          <p:nvPr/>
        </p:nvSpPr>
        <p:spPr>
          <a:xfrm>
            <a:off x="-26895" y="-22418"/>
            <a:ext cx="12218895" cy="6880418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3" name="직사각형 2"/>
          <p:cNvSpPr/>
          <p:nvPr/>
        </p:nvSpPr>
        <p:spPr>
          <a:xfrm>
            <a:off x="0" y="1844824"/>
            <a:ext cx="12192000" cy="1944216"/>
          </a:xfrm>
          <a:prstGeom prst="rect">
            <a:avLst/>
          </a:prstGeom>
          <a:solidFill>
            <a:schemeClr val="tx1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0" y="35332"/>
            <a:ext cx="37917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BIG CONTEST 2017</a:t>
            </a:r>
            <a:endParaRPr lang="ko-KR" altLang="en-US" b="1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693006" y="2649106"/>
            <a:ext cx="685937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0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Alternative </a:t>
            </a:r>
            <a:r>
              <a:rPr lang="ko-KR" altLang="en-US" sz="40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대출 연체 예측 모델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10310205" y="4498854"/>
            <a:ext cx="138852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일요일 아침</a:t>
            </a:r>
            <a:endParaRPr lang="en-US" altLang="ko-KR" sz="2000" b="1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0964579" y="4811221"/>
            <a:ext cx="705642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강인성 </a:t>
            </a:r>
            <a:endParaRPr lang="en-US" altLang="ko-KR" sz="1400" b="1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박영롱 </a:t>
            </a:r>
            <a:endParaRPr lang="en-US" altLang="ko-KR" sz="1400" b="1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임수만</a:t>
            </a:r>
            <a:endParaRPr lang="en-US" altLang="ko-KR" sz="1400" b="1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전현우</a:t>
            </a:r>
            <a:endParaRPr lang="en-US" altLang="ko-KR" sz="1400" b="1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107713" y="2192520"/>
            <a:ext cx="400782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신용평가</a:t>
            </a:r>
            <a:r>
              <a:rPr lang="en-US" altLang="ko-KR" sz="20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20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보험</a:t>
            </a:r>
            <a:r>
              <a:rPr lang="en-US" altLang="ko-KR" sz="20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20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통신 데이터를 활용한</a:t>
            </a:r>
          </a:p>
        </p:txBody>
      </p:sp>
      <p:cxnSp>
        <p:nvCxnSpPr>
          <p:cNvPr id="10" name="직선 연결선 9"/>
          <p:cNvCxnSpPr/>
          <p:nvPr/>
        </p:nvCxnSpPr>
        <p:spPr>
          <a:xfrm flipV="1">
            <a:off x="554182" y="6427694"/>
            <a:ext cx="11083636" cy="8966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4" name="직사각형 3"/>
          <p:cNvSpPr/>
          <p:nvPr/>
        </p:nvSpPr>
        <p:spPr>
          <a:xfrm>
            <a:off x="554182" y="6511276"/>
            <a:ext cx="1108363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>
              <a:lnSpc>
                <a:spcPct val="100000"/>
              </a:lnSpc>
            </a:pPr>
            <a:r>
              <a:rPr lang="en-US" altLang="ko-KR" sz="11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</a:rPr>
              <a:t>LOAN DEFAULT PREDICTION</a:t>
            </a:r>
            <a:endParaRPr lang="ko-KR" altLang="en-US" sz="1100" b="1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596847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/>
          <p:cNvSpPr/>
          <p:nvPr/>
        </p:nvSpPr>
        <p:spPr>
          <a:xfrm>
            <a:off x="536062" y="1670599"/>
            <a:ext cx="1936478" cy="29238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r>
              <a:rPr lang="en-US" altLang="ko-KR" sz="1600" b="1" spc="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PCA</a:t>
            </a: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484" y="2158031"/>
            <a:ext cx="3252201" cy="23513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3" name="직사각형 32"/>
          <p:cNvSpPr/>
          <p:nvPr/>
        </p:nvSpPr>
        <p:spPr>
          <a:xfrm>
            <a:off x="2347732" y="4552940"/>
            <a:ext cx="418705" cy="246221"/>
          </a:xfrm>
          <a:prstGeom prst="rect">
            <a:avLst/>
          </a:prstGeom>
        </p:spPr>
        <p:txBody>
          <a:bodyPr vert="horz" wrap="none">
            <a:spAutoFit/>
          </a:bodyPr>
          <a:lstStyle/>
          <a:p>
            <a:pPr algn="ctr"/>
            <a:r>
              <a:rPr lang="en-US" altLang="ko-KR" sz="1000" b="1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PC</a:t>
            </a:r>
            <a:endParaRPr lang="ko-KR" altLang="en-US" sz="1000" b="1" spc="30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tx2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548707" y="2649139"/>
            <a:ext cx="338554" cy="917880"/>
          </a:xfrm>
          <a:prstGeom prst="rect">
            <a:avLst/>
          </a:prstGeom>
        </p:spPr>
        <p:txBody>
          <a:bodyPr vert="vert270" wrap="none">
            <a:spAutoFit/>
          </a:bodyPr>
          <a:lstStyle/>
          <a:p>
            <a:pPr algn="ctr"/>
            <a:r>
              <a:rPr lang="en-US" altLang="ko-KR" sz="1000" b="1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Variance</a:t>
            </a:r>
            <a:endParaRPr lang="ko-KR" altLang="en-US" sz="1000" b="1" spc="30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tx2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5" name="직사각형 34"/>
          <p:cNvSpPr/>
          <p:nvPr/>
        </p:nvSpPr>
        <p:spPr>
          <a:xfrm flipV="1">
            <a:off x="670368" y="5309917"/>
            <a:ext cx="11134453" cy="663047"/>
          </a:xfrm>
          <a:prstGeom prst="rect">
            <a:avLst/>
          </a:prstGeom>
          <a:solidFill>
            <a:schemeClr val="tx2">
              <a:lumMod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ko-KR" altLang="en-US" sz="2000" b="1" spc="30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839264" y="5518874"/>
            <a:ext cx="1053950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900"/>
              </a:spcBef>
            </a:pPr>
            <a:r>
              <a:rPr lang="en-US" altLang="ko-KR" sz="1100" b="1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PCA</a:t>
            </a:r>
            <a:r>
              <a:rPr lang="ko-KR" altLang="en-US" sz="1100" b="1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통한 차원 축소가 힘들기 때문에 </a:t>
            </a:r>
            <a:r>
              <a:rPr lang="ko-KR" altLang="en-US" sz="1100" b="1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FF5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트리 기반 </a:t>
            </a:r>
            <a:r>
              <a:rPr lang="ko-KR" altLang="en-US" sz="1100" b="1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모형을 사용하여 주요 변수를 사용 </a:t>
            </a:r>
            <a:endParaRPr lang="en-US" altLang="ko-KR" sz="1100" b="1" spc="30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8057" y="2872677"/>
            <a:ext cx="7141028" cy="8326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타원 6"/>
          <p:cNvSpPr/>
          <p:nvPr/>
        </p:nvSpPr>
        <p:spPr>
          <a:xfrm>
            <a:off x="11053655" y="3494138"/>
            <a:ext cx="537030" cy="254763"/>
          </a:xfrm>
          <a:prstGeom prst="ellipse">
            <a:avLst/>
          </a:prstGeom>
          <a:noFill/>
          <a:ln w="38100">
            <a:solidFill>
              <a:srgbClr val="F96C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직선 연결선 29"/>
          <p:cNvCxnSpPr/>
          <p:nvPr/>
        </p:nvCxnSpPr>
        <p:spPr>
          <a:xfrm flipV="1">
            <a:off x="7136647" y="447785"/>
            <a:ext cx="5057695" cy="764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7184168" y="92923"/>
            <a:ext cx="46124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 </a:t>
            </a:r>
            <a:r>
              <a:rPr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배경        </a:t>
            </a:r>
            <a:r>
              <a:rPr lang="en-US" altLang="ko-KR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</a:t>
            </a:r>
            <a:r>
              <a:rPr lang="ko-KR" altLang="en-US" sz="1200" b="1" dirty="0" smtClean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소개       </a:t>
            </a:r>
            <a:r>
              <a:rPr lang="en-US" altLang="ko-KR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</a:t>
            </a:r>
            <a:r>
              <a:rPr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EDA </a:t>
            </a:r>
            <a:r>
              <a:rPr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및 전처리       </a:t>
            </a:r>
            <a:r>
              <a:rPr lang="en-US" altLang="ko-KR" sz="1200" b="1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 </a:t>
            </a:r>
            <a:r>
              <a:rPr lang="ko-KR" altLang="en-US" sz="1200" b="1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분석 방향 결정</a:t>
            </a:r>
            <a:endParaRPr lang="ko-KR" altLang="en-US" sz="1200" b="1" dirty="0">
              <a:ln>
                <a:solidFill>
                  <a:prstClr val="white">
                    <a:alpha val="0"/>
                  </a:prst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536062" y="875643"/>
            <a:ext cx="11134452" cy="434990"/>
          </a:xfrm>
          <a:prstGeom prst="rect">
            <a:avLst/>
          </a:prstGeom>
          <a:solidFill>
            <a:srgbClr val="5D78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ko-KR" altLang="en-US" sz="2000" b="1" spc="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주성분분석</a:t>
            </a:r>
            <a:r>
              <a:rPr lang="en-US" altLang="ko-KR" sz="2000" b="1" spc="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(PCA)</a:t>
            </a:r>
            <a:r>
              <a:rPr lang="ko-KR" altLang="en-US" sz="2000" b="1" spc="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를</a:t>
            </a:r>
            <a:r>
              <a:rPr lang="en-US" altLang="ko-KR" sz="2000" b="1" spc="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sz="2000" b="1" spc="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통해 차원 축소</a:t>
            </a:r>
            <a:endParaRPr lang="ko-KR" altLang="en-US" sz="2000" b="1" spc="6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grpSp>
        <p:nvGrpSpPr>
          <p:cNvPr id="39" name="그룹 38"/>
          <p:cNvGrpSpPr/>
          <p:nvPr/>
        </p:nvGrpSpPr>
        <p:grpSpPr>
          <a:xfrm>
            <a:off x="176062" y="166196"/>
            <a:ext cx="4247657" cy="707886"/>
            <a:chOff x="176062" y="166196"/>
            <a:chExt cx="3672005" cy="707886"/>
          </a:xfrm>
        </p:grpSpPr>
        <p:sp>
          <p:nvSpPr>
            <p:cNvPr id="40" name="직사각형 39"/>
            <p:cNvSpPr/>
            <p:nvPr/>
          </p:nvSpPr>
          <p:spPr>
            <a:xfrm>
              <a:off x="176062" y="189922"/>
              <a:ext cx="360000" cy="360000"/>
            </a:xfrm>
            <a:prstGeom prst="rect">
              <a:avLst/>
            </a:prstGeom>
            <a:solidFill>
              <a:srgbClr val="5D78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</a:t>
              </a:r>
              <a:endParaRPr lang="ko-KR" altLang="en-US" sz="2000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536062" y="166196"/>
              <a:ext cx="331200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spc="6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나눔바른고딕" pitchFamily="50" charset="-127"/>
                  <a:ea typeface="나눔바른고딕" pitchFamily="50" charset="-127"/>
                </a:rPr>
                <a:t>분석 배경 및 데이터 처리</a:t>
              </a:r>
              <a:endParaRPr lang="ko-KR" altLang="en-US" sz="2000" b="1" spc="6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60852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l="3074" t="4253" r="2712" b="4029"/>
          <a:stretch/>
        </p:blipFill>
        <p:spPr>
          <a:xfrm>
            <a:off x="769264" y="1565190"/>
            <a:ext cx="7155535" cy="4371154"/>
          </a:xfrm>
          <a:prstGeom prst="rect">
            <a:avLst/>
          </a:prstGeom>
        </p:spPr>
      </p:pic>
      <p:sp>
        <p:nvSpPr>
          <p:cNvPr id="23" name="직사각형 22"/>
          <p:cNvSpPr/>
          <p:nvPr/>
        </p:nvSpPr>
        <p:spPr>
          <a:xfrm>
            <a:off x="8161767" y="3399496"/>
            <a:ext cx="3493192" cy="10387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900"/>
              </a:spcBef>
            </a:pPr>
            <a:r>
              <a:rPr lang="ko-KR" altLang="en-US" sz="9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불균형 </a:t>
            </a:r>
            <a:r>
              <a:rPr lang="ko-KR" altLang="en-US" sz="900" spc="3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데이터란 클래스 별 균형이 크게 차이 나는 데이터를 의미한다</a:t>
            </a:r>
            <a:r>
              <a:rPr lang="en-US" altLang="ko-KR" sz="900" spc="3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900" spc="3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일반적인 분류알고리즘들은 </a:t>
            </a:r>
            <a:r>
              <a:rPr lang="ko-KR" altLang="en-US" sz="9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불균형 데이터 중 희소한 케이스에 대해서 민감하게 반응하지 않는다</a:t>
            </a:r>
            <a:r>
              <a:rPr lang="en-US" altLang="ko-KR" sz="9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>
              <a:spcBef>
                <a:spcPts val="900"/>
              </a:spcBef>
            </a:pPr>
            <a:r>
              <a:rPr lang="ko-KR" altLang="en-US" sz="9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따라서 추가적인 방법을 통해 모델의 민감도를 늘려주는 등의 처리가 필요하다</a:t>
            </a:r>
            <a:r>
              <a:rPr lang="en-US" altLang="ko-KR" sz="9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endParaRPr lang="en-US" altLang="ko-KR" sz="900" spc="30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27" name="직선 연결선 26"/>
          <p:cNvCxnSpPr/>
          <p:nvPr/>
        </p:nvCxnSpPr>
        <p:spPr>
          <a:xfrm>
            <a:off x="8186045" y="3233902"/>
            <a:ext cx="3468914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8200559" y="4546491"/>
            <a:ext cx="3454400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8374370" y="3146566"/>
            <a:ext cx="1727573" cy="180360"/>
          </a:xfrm>
          <a:prstGeom prst="rect">
            <a:avLst/>
          </a:prstGeom>
          <a:pattFill prst="pct40">
            <a:fgClr>
              <a:schemeClr val="tx1">
                <a:lumMod val="85000"/>
                <a:lumOff val="15000"/>
              </a:schemeClr>
            </a:fgClr>
            <a:bgClr>
              <a:schemeClr val="tx1">
                <a:lumMod val="75000"/>
                <a:lumOff val="2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ko-KR" sz="1000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Unbalanced Data? </a:t>
            </a:r>
            <a:endParaRPr lang="en-US" altLang="ko-KR" sz="1000" b="1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34" name="직선 연결선 33"/>
          <p:cNvCxnSpPr/>
          <p:nvPr/>
        </p:nvCxnSpPr>
        <p:spPr>
          <a:xfrm flipV="1">
            <a:off x="7136647" y="447785"/>
            <a:ext cx="5057695" cy="764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7184168" y="92923"/>
            <a:ext cx="46124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 </a:t>
            </a:r>
            <a:r>
              <a:rPr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배경        </a:t>
            </a:r>
            <a:r>
              <a:rPr lang="en-US" altLang="ko-KR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</a:t>
            </a:r>
            <a:r>
              <a:rPr lang="ko-KR" altLang="en-US" sz="1200" b="1" dirty="0" smtClean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소개       </a:t>
            </a:r>
            <a:r>
              <a:rPr lang="en-US" altLang="ko-KR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</a:t>
            </a:r>
            <a:r>
              <a:rPr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EDA </a:t>
            </a:r>
            <a:r>
              <a:rPr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및 전처리       </a:t>
            </a:r>
            <a:r>
              <a:rPr lang="en-US" altLang="ko-KR" sz="1200" b="1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 </a:t>
            </a:r>
            <a:r>
              <a:rPr lang="ko-KR" altLang="en-US" sz="1200" b="1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분석 방향 결정</a:t>
            </a:r>
            <a:endParaRPr lang="ko-KR" altLang="en-US" sz="1200" b="1" dirty="0">
              <a:ln>
                <a:solidFill>
                  <a:prstClr val="white">
                    <a:alpha val="0"/>
                  </a:prst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536062" y="875643"/>
            <a:ext cx="11134452" cy="434990"/>
          </a:xfrm>
          <a:prstGeom prst="rect">
            <a:avLst/>
          </a:prstGeom>
          <a:solidFill>
            <a:srgbClr val="5D78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spc="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불균형 데이터 문제를 어떻게 다루어야 할까</a:t>
            </a:r>
            <a:r>
              <a:rPr lang="en-US" altLang="ko-KR" sz="2000" b="1" spc="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?</a:t>
            </a:r>
            <a:endParaRPr lang="ko-KR" altLang="en-US" sz="2000" b="1" spc="6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grpSp>
        <p:nvGrpSpPr>
          <p:cNvPr id="42" name="그룹 41"/>
          <p:cNvGrpSpPr/>
          <p:nvPr/>
        </p:nvGrpSpPr>
        <p:grpSpPr>
          <a:xfrm>
            <a:off x="176062" y="166196"/>
            <a:ext cx="4247657" cy="707886"/>
            <a:chOff x="176062" y="166196"/>
            <a:chExt cx="3672005" cy="707886"/>
          </a:xfrm>
        </p:grpSpPr>
        <p:sp>
          <p:nvSpPr>
            <p:cNvPr id="43" name="직사각형 42"/>
            <p:cNvSpPr/>
            <p:nvPr/>
          </p:nvSpPr>
          <p:spPr>
            <a:xfrm>
              <a:off x="176062" y="189922"/>
              <a:ext cx="360000" cy="360000"/>
            </a:xfrm>
            <a:prstGeom prst="rect">
              <a:avLst/>
            </a:prstGeom>
            <a:solidFill>
              <a:srgbClr val="5D78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</a:t>
              </a:r>
              <a:endParaRPr lang="ko-KR" altLang="en-US" sz="2000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536062" y="166196"/>
              <a:ext cx="331200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spc="6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나눔바른고딕" pitchFamily="50" charset="-127"/>
                  <a:ea typeface="나눔바른고딕" pitchFamily="50" charset="-127"/>
                </a:rPr>
                <a:t>분석 배경 및 데이터 처리</a:t>
              </a:r>
              <a:endParaRPr lang="ko-KR" altLang="en-US" sz="2000" b="1" spc="6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20320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93A6C7E-58C0-452B-B7A5-1C77C15081C5}" type="slidenum">
              <a:rPr lang="ko-KR" altLang="en-US" smtClean="0">
                <a:latin typeface="다음_Regular" panose="02000603060000000000" pitchFamily="2" charset="-127"/>
                <a:ea typeface="다음_Regular" panose="02000603060000000000" pitchFamily="2" charset="-127"/>
              </a:rPr>
              <a:pPr/>
              <a:t>32</a:t>
            </a:fld>
            <a:endParaRPr lang="ko-KR" altLang="en-US">
              <a:latin typeface="다음_Regular" panose="02000603060000000000" pitchFamily="2" charset="-127"/>
              <a:ea typeface="다음_Regular" panose="02000603060000000000" pitchFamily="2" charset="-127"/>
            </a:endParaRPr>
          </a:p>
        </p:txBody>
      </p:sp>
      <p:cxnSp>
        <p:nvCxnSpPr>
          <p:cNvPr id="34" name="직선 연결선 33"/>
          <p:cNvCxnSpPr/>
          <p:nvPr/>
        </p:nvCxnSpPr>
        <p:spPr>
          <a:xfrm>
            <a:off x="6058912" y="1820562"/>
            <a:ext cx="0" cy="4265597"/>
          </a:xfrm>
          <a:prstGeom prst="line">
            <a:avLst/>
          </a:prstGeom>
          <a:ln w="12700" cmpd="sng">
            <a:solidFill>
              <a:schemeClr val="bg1">
                <a:lumMod val="6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그룹 5"/>
          <p:cNvGrpSpPr/>
          <p:nvPr/>
        </p:nvGrpSpPr>
        <p:grpSpPr>
          <a:xfrm>
            <a:off x="547846" y="2058470"/>
            <a:ext cx="5077923" cy="3960830"/>
            <a:chOff x="922591" y="2396058"/>
            <a:chExt cx="4691394" cy="3467713"/>
          </a:xfrm>
        </p:grpSpPr>
        <p:sp>
          <p:nvSpPr>
            <p:cNvPr id="11" name="직사각형 10"/>
            <p:cNvSpPr/>
            <p:nvPr/>
          </p:nvSpPr>
          <p:spPr>
            <a:xfrm>
              <a:off x="922591" y="2396058"/>
              <a:ext cx="4691394" cy="34677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이등변 삼각형 13"/>
            <p:cNvSpPr/>
            <p:nvPr/>
          </p:nvSpPr>
          <p:spPr>
            <a:xfrm>
              <a:off x="922591" y="2396058"/>
              <a:ext cx="4691394" cy="3467713"/>
            </a:xfrm>
            <a:prstGeom prst="triangle">
              <a:avLst>
                <a:gd name="adj" fmla="val 100000"/>
              </a:avLst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타원 26"/>
            <p:cNvSpPr/>
            <p:nvPr/>
          </p:nvSpPr>
          <p:spPr>
            <a:xfrm>
              <a:off x="1657203" y="2845399"/>
              <a:ext cx="3251199" cy="2598057"/>
            </a:xfrm>
            <a:prstGeom prst="ellipse">
              <a:avLst/>
            </a:prstGeom>
            <a:solidFill>
              <a:schemeClr val="accent6">
                <a:lumMod val="20000"/>
                <a:lumOff val="80000"/>
                <a:alpha val="66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타원 4"/>
            <p:cNvSpPr/>
            <p:nvPr/>
          </p:nvSpPr>
          <p:spPr>
            <a:xfrm>
              <a:off x="1657203" y="2844821"/>
              <a:ext cx="3251199" cy="2598057"/>
            </a:xfrm>
            <a:prstGeom prst="ellipse">
              <a:avLst/>
            </a:prstGeom>
            <a:no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타원 16"/>
            <p:cNvSpPr/>
            <p:nvPr/>
          </p:nvSpPr>
          <p:spPr>
            <a:xfrm>
              <a:off x="5189229" y="3013857"/>
              <a:ext cx="102343" cy="102343"/>
            </a:xfrm>
            <a:prstGeom prst="ellipse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타원 30"/>
            <p:cNvSpPr/>
            <p:nvPr/>
          </p:nvSpPr>
          <p:spPr>
            <a:xfrm>
              <a:off x="5363029" y="3606057"/>
              <a:ext cx="102343" cy="102343"/>
            </a:xfrm>
            <a:prstGeom prst="ellipse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타원 31"/>
            <p:cNvSpPr/>
            <p:nvPr/>
          </p:nvSpPr>
          <p:spPr>
            <a:xfrm>
              <a:off x="5210629" y="3453657"/>
              <a:ext cx="102343" cy="102343"/>
            </a:xfrm>
            <a:prstGeom prst="ellipse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타원 34"/>
            <p:cNvSpPr/>
            <p:nvPr/>
          </p:nvSpPr>
          <p:spPr>
            <a:xfrm>
              <a:off x="4916403" y="4520456"/>
              <a:ext cx="102343" cy="102343"/>
            </a:xfrm>
            <a:prstGeom prst="ellipse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타원 35"/>
            <p:cNvSpPr/>
            <p:nvPr/>
          </p:nvSpPr>
          <p:spPr>
            <a:xfrm>
              <a:off x="3073400" y="5043285"/>
              <a:ext cx="102343" cy="102343"/>
            </a:xfrm>
            <a:prstGeom prst="ellipse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타원 37"/>
            <p:cNvSpPr/>
            <p:nvPr/>
          </p:nvSpPr>
          <p:spPr>
            <a:xfrm>
              <a:off x="4173600" y="4085256"/>
              <a:ext cx="102343" cy="102343"/>
            </a:xfrm>
            <a:prstGeom prst="ellipse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타원 38"/>
            <p:cNvSpPr/>
            <p:nvPr/>
          </p:nvSpPr>
          <p:spPr>
            <a:xfrm>
              <a:off x="1350571" y="2685686"/>
              <a:ext cx="102343" cy="102343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타원 41"/>
            <p:cNvSpPr/>
            <p:nvPr/>
          </p:nvSpPr>
          <p:spPr>
            <a:xfrm>
              <a:off x="1824858" y="5579273"/>
              <a:ext cx="102343" cy="102343"/>
            </a:xfrm>
            <a:prstGeom prst="ellipse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타원 42"/>
            <p:cNvSpPr/>
            <p:nvPr/>
          </p:nvSpPr>
          <p:spPr>
            <a:xfrm>
              <a:off x="4136572" y="5476930"/>
              <a:ext cx="102343" cy="102343"/>
            </a:xfrm>
            <a:prstGeom prst="ellipse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타원 43"/>
            <p:cNvSpPr/>
            <p:nvPr/>
          </p:nvSpPr>
          <p:spPr>
            <a:xfrm>
              <a:off x="5086886" y="4078742"/>
              <a:ext cx="102343" cy="102343"/>
            </a:xfrm>
            <a:prstGeom prst="ellipse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타원 44"/>
            <p:cNvSpPr/>
            <p:nvPr/>
          </p:nvSpPr>
          <p:spPr>
            <a:xfrm>
              <a:off x="4857230" y="5145628"/>
              <a:ext cx="102343" cy="102343"/>
            </a:xfrm>
            <a:prstGeom prst="ellipse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타원 45"/>
            <p:cNvSpPr/>
            <p:nvPr/>
          </p:nvSpPr>
          <p:spPr>
            <a:xfrm>
              <a:off x="3694629" y="4720439"/>
              <a:ext cx="102343" cy="102343"/>
            </a:xfrm>
            <a:prstGeom prst="ellipse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타원 51"/>
            <p:cNvSpPr/>
            <p:nvPr/>
          </p:nvSpPr>
          <p:spPr>
            <a:xfrm>
              <a:off x="4384055" y="2950242"/>
              <a:ext cx="102343" cy="102343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타원 52"/>
            <p:cNvSpPr/>
            <p:nvPr/>
          </p:nvSpPr>
          <p:spPr>
            <a:xfrm>
              <a:off x="1248228" y="3701314"/>
              <a:ext cx="102343" cy="102343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타원 53"/>
            <p:cNvSpPr/>
            <p:nvPr/>
          </p:nvSpPr>
          <p:spPr>
            <a:xfrm>
              <a:off x="4817376" y="2483856"/>
              <a:ext cx="102343" cy="102343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타원 54"/>
            <p:cNvSpPr/>
            <p:nvPr/>
          </p:nvSpPr>
          <p:spPr>
            <a:xfrm>
              <a:off x="1139741" y="4477455"/>
              <a:ext cx="102343" cy="102343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타원 55"/>
            <p:cNvSpPr/>
            <p:nvPr/>
          </p:nvSpPr>
          <p:spPr>
            <a:xfrm>
              <a:off x="1461657" y="3116200"/>
              <a:ext cx="102343" cy="102343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타원 56"/>
            <p:cNvSpPr/>
            <p:nvPr/>
          </p:nvSpPr>
          <p:spPr>
            <a:xfrm>
              <a:off x="1943201" y="4151629"/>
              <a:ext cx="102343" cy="102343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타원 57"/>
            <p:cNvSpPr/>
            <p:nvPr/>
          </p:nvSpPr>
          <p:spPr>
            <a:xfrm>
              <a:off x="2971056" y="3395771"/>
              <a:ext cx="102343" cy="102343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타원 58"/>
            <p:cNvSpPr/>
            <p:nvPr/>
          </p:nvSpPr>
          <p:spPr>
            <a:xfrm>
              <a:off x="2861083" y="3973156"/>
              <a:ext cx="102343" cy="102343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타원 59"/>
            <p:cNvSpPr/>
            <p:nvPr/>
          </p:nvSpPr>
          <p:spPr>
            <a:xfrm>
              <a:off x="1359314" y="4948798"/>
              <a:ext cx="102343" cy="102343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타원 60"/>
            <p:cNvSpPr/>
            <p:nvPr/>
          </p:nvSpPr>
          <p:spPr>
            <a:xfrm>
              <a:off x="4384056" y="2636043"/>
              <a:ext cx="102343" cy="102343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타원 61"/>
            <p:cNvSpPr/>
            <p:nvPr/>
          </p:nvSpPr>
          <p:spPr>
            <a:xfrm>
              <a:off x="3724771" y="3301228"/>
              <a:ext cx="102343" cy="102343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1816445" y="2483856"/>
              <a:ext cx="1873740" cy="22230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50" b="1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chemeClr val="accent6">
                      <a:lumMod val="7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false </a:t>
              </a:r>
              <a:r>
                <a:rPr lang="en-US" altLang="ko-KR" sz="1050" b="1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chemeClr val="accent6">
                      <a:lumMod val="7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negative(FN)</a:t>
              </a:r>
              <a:endParaRPr lang="ko-KR" altLang="en-US" sz="1050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63" name="직사각형 62"/>
            <p:cNvSpPr/>
            <p:nvPr/>
          </p:nvSpPr>
          <p:spPr>
            <a:xfrm>
              <a:off x="2262119" y="5476930"/>
              <a:ext cx="1810058" cy="22230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50" b="1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chemeClr val="accent6">
                      <a:lumMod val="7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true </a:t>
              </a:r>
              <a:r>
                <a:rPr lang="en-US" altLang="ko-KR" sz="1050" b="1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chemeClr val="accent6">
                      <a:lumMod val="7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negative(TN)</a:t>
              </a:r>
              <a:endParaRPr lang="ko-KR" altLang="en-US" sz="1050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64" name="직사각형 63"/>
            <p:cNvSpPr/>
            <p:nvPr/>
          </p:nvSpPr>
          <p:spPr>
            <a:xfrm>
              <a:off x="2984690" y="4317711"/>
              <a:ext cx="1804134" cy="22230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50" b="1" spc="30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rgbClr val="F96C6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f</a:t>
              </a:r>
              <a:r>
                <a:rPr lang="en-US" altLang="ko-KR" sz="1050" b="1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rgbClr val="F96C6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alse </a:t>
              </a:r>
              <a:r>
                <a:rPr lang="en-US" altLang="ko-KR" sz="1050" b="1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rgbClr val="F96C6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positive(FP)</a:t>
              </a:r>
              <a:endParaRPr lang="ko-KR" altLang="en-US" sz="1050" dirty="0">
                <a:solidFill>
                  <a:srgbClr val="F96C61"/>
                </a:solidFill>
              </a:endParaRPr>
            </a:p>
          </p:txBody>
        </p:sp>
        <p:sp>
          <p:nvSpPr>
            <p:cNvPr id="65" name="직사각형 64"/>
            <p:cNvSpPr/>
            <p:nvPr/>
          </p:nvSpPr>
          <p:spPr>
            <a:xfrm>
              <a:off x="1883771" y="3606057"/>
              <a:ext cx="1740451" cy="22230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50" b="1" spc="30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rgbClr val="F96C6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t</a:t>
              </a:r>
              <a:r>
                <a:rPr lang="en-US" altLang="ko-KR" sz="1050" b="1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rgbClr val="F96C6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rue </a:t>
              </a:r>
              <a:r>
                <a:rPr lang="en-US" altLang="ko-KR" sz="1050" b="1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rgbClr val="F96C6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positive(TP</a:t>
              </a:r>
              <a:r>
                <a:rPr lang="en-US" altLang="ko-KR" sz="1050" b="1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rgbClr val="F96C6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  <a:endParaRPr lang="ko-KR" altLang="en-US" sz="1050" dirty="0">
                <a:solidFill>
                  <a:srgbClr val="F96C61"/>
                </a:solidFill>
              </a:endParaRPr>
            </a:p>
          </p:txBody>
        </p:sp>
      </p:grpSp>
      <p:sp>
        <p:nvSpPr>
          <p:cNvPr id="67" name="직사각형 66"/>
          <p:cNvSpPr/>
          <p:nvPr/>
        </p:nvSpPr>
        <p:spPr>
          <a:xfrm>
            <a:off x="6272349" y="3276693"/>
            <a:ext cx="5524234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900"/>
              </a:spcBef>
            </a:pPr>
            <a:r>
              <a:rPr lang="en-US" altLang="ko-KR" sz="9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F-measure</a:t>
            </a:r>
            <a:r>
              <a:rPr lang="ko-KR" altLang="en-US" sz="9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는 </a:t>
            </a:r>
            <a:r>
              <a:rPr lang="en-US" altLang="ko-KR" sz="9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Precision</a:t>
            </a:r>
            <a:r>
              <a:rPr lang="ko-KR" altLang="en-US" sz="9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과 </a:t>
            </a:r>
            <a:r>
              <a:rPr lang="en-US" altLang="ko-KR" sz="9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Recall</a:t>
            </a:r>
            <a:r>
              <a:rPr lang="ko-KR" altLang="en-US" sz="9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</a:t>
            </a:r>
            <a:r>
              <a:rPr lang="en-US" altLang="ko-KR" sz="9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Harmonic Mean</a:t>
            </a:r>
            <a:r>
              <a:rPr lang="ko-KR" altLang="en-US" sz="9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으로 </a:t>
            </a:r>
            <a:r>
              <a:rPr lang="ko-KR" altLang="en-US" sz="9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불균형 데이터에서 분류 성능을 평가하기 위해서 사용한다</a:t>
            </a:r>
            <a:r>
              <a:rPr lang="en-US" altLang="ko-KR" sz="9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9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연체자가 </a:t>
            </a:r>
            <a:r>
              <a:rPr lang="en-US" altLang="ko-KR" sz="9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4%</a:t>
            </a:r>
            <a:r>
              <a:rPr lang="ko-KR" altLang="en-US" sz="9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 현재 데이터에서 모두 연체를 하지 않는다고 예측하면 </a:t>
            </a:r>
            <a:r>
              <a:rPr lang="en-US" altLang="ko-KR" sz="9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96%</a:t>
            </a:r>
            <a:r>
              <a:rPr lang="ko-KR" altLang="en-US" sz="9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</a:t>
            </a:r>
            <a:r>
              <a:rPr lang="en-US" altLang="ko-KR" sz="9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Precision</a:t>
            </a:r>
            <a:r>
              <a:rPr lang="ko-KR" altLang="en-US" sz="9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얻게 된다</a:t>
            </a:r>
            <a:r>
              <a:rPr lang="en-US" altLang="ko-KR" sz="9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9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하지만 </a:t>
            </a:r>
            <a:r>
              <a:rPr lang="en-US" altLang="ko-KR" sz="9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Recall</a:t>
            </a:r>
            <a:r>
              <a:rPr lang="ko-KR" altLang="en-US" sz="9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은 </a:t>
            </a:r>
            <a:r>
              <a:rPr lang="en-US" altLang="ko-KR" sz="9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0%</a:t>
            </a:r>
            <a:r>
              <a:rPr lang="ko-KR" altLang="en-US" sz="9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값을 가지고 </a:t>
            </a:r>
            <a:r>
              <a:rPr lang="en-US" altLang="ko-KR" sz="9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F-score</a:t>
            </a:r>
            <a:r>
              <a:rPr lang="ko-KR" altLang="en-US" sz="9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는 </a:t>
            </a:r>
            <a:r>
              <a:rPr lang="en-US" altLang="ko-KR" sz="9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</a:t>
            </a:r>
            <a:r>
              <a:rPr lang="ko-KR" altLang="en-US" sz="9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 된다</a:t>
            </a:r>
            <a:r>
              <a:rPr lang="en-US" altLang="ko-KR" sz="9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9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따라서 원하는 분류 성능을 평가하기 위해서는 </a:t>
            </a:r>
            <a:r>
              <a:rPr lang="en-US" altLang="ko-KR" sz="9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F-measure</a:t>
            </a:r>
            <a:r>
              <a:rPr lang="ko-KR" altLang="en-US" sz="9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통한 평가가 필요하다</a:t>
            </a:r>
            <a:r>
              <a:rPr lang="en-US" altLang="ko-KR" sz="9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en-US" altLang="ko-KR" sz="900" spc="30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68" name="직선 연결선 67"/>
          <p:cNvCxnSpPr/>
          <p:nvPr/>
        </p:nvCxnSpPr>
        <p:spPr>
          <a:xfrm>
            <a:off x="6296627" y="3111099"/>
            <a:ext cx="5499956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8"/>
          <p:cNvCxnSpPr/>
          <p:nvPr/>
        </p:nvCxnSpPr>
        <p:spPr>
          <a:xfrm>
            <a:off x="6296627" y="5116719"/>
            <a:ext cx="5485442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직사각형 69"/>
          <p:cNvSpPr/>
          <p:nvPr/>
        </p:nvSpPr>
        <p:spPr>
          <a:xfrm>
            <a:off x="6484952" y="3023763"/>
            <a:ext cx="1727573" cy="180360"/>
          </a:xfrm>
          <a:prstGeom prst="rect">
            <a:avLst/>
          </a:prstGeom>
          <a:pattFill prst="pct40">
            <a:fgClr>
              <a:schemeClr val="tx1">
                <a:lumMod val="85000"/>
                <a:lumOff val="15000"/>
              </a:schemeClr>
            </a:fgClr>
            <a:bgClr>
              <a:schemeClr val="tx1">
                <a:lumMod val="75000"/>
                <a:lumOff val="2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ko-KR" sz="1000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F-measure?</a:t>
            </a:r>
            <a:endParaRPr lang="en-US" altLang="ko-KR" sz="1000" b="1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51" name="직선 연결선 50"/>
          <p:cNvCxnSpPr/>
          <p:nvPr/>
        </p:nvCxnSpPr>
        <p:spPr>
          <a:xfrm flipV="1">
            <a:off x="7136647" y="447785"/>
            <a:ext cx="5057695" cy="764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7184168" y="92923"/>
            <a:ext cx="46124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 </a:t>
            </a:r>
            <a:r>
              <a:rPr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배경        </a:t>
            </a:r>
            <a:r>
              <a:rPr lang="en-US" altLang="ko-KR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</a:t>
            </a:r>
            <a:r>
              <a:rPr lang="ko-KR" altLang="en-US" sz="1200" b="1" dirty="0" smtClean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소개       </a:t>
            </a:r>
            <a:r>
              <a:rPr lang="en-US" altLang="ko-KR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</a:t>
            </a:r>
            <a:r>
              <a:rPr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EDA </a:t>
            </a:r>
            <a:r>
              <a:rPr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및 전처리       </a:t>
            </a:r>
            <a:r>
              <a:rPr lang="en-US" altLang="ko-KR" sz="1200" b="1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 </a:t>
            </a:r>
            <a:r>
              <a:rPr lang="ko-KR" altLang="en-US" sz="1200" b="1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분석 방향 결정</a:t>
            </a:r>
            <a:endParaRPr lang="ko-KR" altLang="en-US" sz="1200" b="1" dirty="0">
              <a:ln>
                <a:solidFill>
                  <a:prstClr val="white">
                    <a:alpha val="0"/>
                  </a:prst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536062" y="875643"/>
            <a:ext cx="11134452" cy="434990"/>
          </a:xfrm>
          <a:prstGeom prst="rect">
            <a:avLst/>
          </a:prstGeom>
          <a:solidFill>
            <a:srgbClr val="5D78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spc="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불균형데이터를 고려하는 평가 </a:t>
            </a:r>
            <a:r>
              <a:rPr lang="ko-KR" altLang="en-US" sz="2000" b="1" spc="60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메트릭이</a:t>
            </a:r>
            <a:r>
              <a:rPr lang="ko-KR" altLang="en-US" sz="2000" b="1" spc="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 필요하다</a:t>
            </a:r>
            <a:endParaRPr lang="ko-KR" altLang="en-US" sz="2000" b="1" spc="6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/>
              <p:cNvSpPr txBox="1"/>
              <p:nvPr/>
            </p:nvSpPr>
            <p:spPr>
              <a:xfrm>
                <a:off x="6443508" y="4117973"/>
                <a:ext cx="1903470" cy="383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000" b="0" i="1" smtClean="0">
                          <a:latin typeface="Cambria Math"/>
                        </a:rPr>
                        <m:t>𝑇𝑃𝑅</m:t>
                      </m:r>
                      <m:r>
                        <a:rPr lang="en-US" altLang="ko-KR" sz="1000" b="0" i="1" smtClean="0">
                          <a:latin typeface="Cambria Math"/>
                        </a:rPr>
                        <m:t>(</m:t>
                      </m:r>
                      <m:r>
                        <a:rPr lang="en-US" altLang="ko-KR" sz="1000" b="0" i="1" smtClean="0">
                          <a:latin typeface="Cambria Math"/>
                        </a:rPr>
                        <m:t>𝑟𝑒𝑐𝑎𝑙𝑙</m:t>
                      </m:r>
                      <m:r>
                        <a:rPr lang="en-US" altLang="ko-KR" sz="1000" b="0" i="1" smtClean="0">
                          <a:latin typeface="Cambria Math"/>
                        </a:rPr>
                        <m:t>)=</m:t>
                      </m:r>
                      <m:f>
                        <m:fPr>
                          <m:ctrlPr>
                            <a:rPr lang="en-US" altLang="ko-KR" sz="10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ko-KR" sz="1000" b="0" i="1" smtClean="0">
                              <a:latin typeface="Cambria Math"/>
                            </a:rPr>
                            <m:t>𝑇𝑃</m:t>
                          </m:r>
                        </m:num>
                        <m:den>
                          <m:r>
                            <a:rPr lang="en-US" altLang="ko-KR" sz="1000" b="0" i="1" smtClean="0">
                              <a:latin typeface="Cambria Math"/>
                            </a:rPr>
                            <m:t>𝑃</m:t>
                          </m:r>
                        </m:den>
                      </m:f>
                      <m:r>
                        <a:rPr lang="en-US" altLang="ko-KR" sz="10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altLang="ko-KR" sz="10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ko-KR" sz="1000" b="0" i="1" smtClean="0">
                              <a:latin typeface="Cambria Math"/>
                            </a:rPr>
                            <m:t>𝑇𝑃</m:t>
                          </m:r>
                        </m:num>
                        <m:den>
                          <m:r>
                            <a:rPr lang="en-US" altLang="ko-KR" sz="1000" b="0" i="1" smtClean="0">
                              <a:latin typeface="Cambria Math"/>
                            </a:rPr>
                            <m:t>𝑇𝑃</m:t>
                          </m:r>
                          <m:r>
                            <a:rPr lang="en-US" altLang="ko-KR" sz="1000" b="0" i="1" smtClean="0">
                              <a:latin typeface="Cambria Math"/>
                            </a:rPr>
                            <m:t>+</m:t>
                          </m:r>
                          <m:r>
                            <a:rPr lang="en-US" altLang="ko-KR" sz="1000" b="0" i="1" smtClean="0">
                              <a:latin typeface="Cambria Math"/>
                            </a:rPr>
                            <m:t>𝐹𝑁</m:t>
                          </m:r>
                        </m:den>
                      </m:f>
                    </m:oMath>
                  </m:oMathPara>
                </a14:m>
                <a:endParaRPr lang="ko-KR" altLang="en-US" sz="1000" dirty="0"/>
              </a:p>
            </p:txBody>
          </p:sp>
        </mc:Choice>
        <mc:Fallback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3508" y="4117973"/>
                <a:ext cx="1903470" cy="383054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5" name="TextBox 74"/>
              <p:cNvSpPr txBox="1"/>
              <p:nvPr/>
            </p:nvSpPr>
            <p:spPr>
              <a:xfrm>
                <a:off x="6443508" y="4568303"/>
                <a:ext cx="1763303" cy="383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000" b="0" i="1" smtClean="0">
                          <a:latin typeface="Cambria Math"/>
                        </a:rPr>
                        <m:t>𝑃𝑃𝑉</m:t>
                      </m:r>
                      <m:r>
                        <a:rPr lang="en-US" altLang="ko-KR" sz="1000" b="0" i="1" smtClean="0">
                          <a:latin typeface="Cambria Math"/>
                        </a:rPr>
                        <m:t>(</m:t>
                      </m:r>
                      <m:r>
                        <a:rPr lang="en-US" altLang="ko-KR" sz="1000" b="0" i="1" smtClean="0">
                          <a:latin typeface="Cambria Math"/>
                        </a:rPr>
                        <m:t>𝑝𝑟𝑒𝑐𝑖𝑠𝑖𝑜𝑛</m:t>
                      </m:r>
                      <m:r>
                        <a:rPr lang="en-US" altLang="ko-KR" sz="1000" b="0" i="1" smtClean="0">
                          <a:latin typeface="Cambria Math"/>
                        </a:rPr>
                        <m:t>)=</m:t>
                      </m:r>
                      <m:f>
                        <m:fPr>
                          <m:ctrlPr>
                            <a:rPr lang="en-US" altLang="ko-KR" sz="10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ko-KR" sz="1000" b="0" i="1" smtClean="0">
                              <a:latin typeface="Cambria Math"/>
                            </a:rPr>
                            <m:t>𝑇𝑃</m:t>
                          </m:r>
                        </m:num>
                        <m:den>
                          <m:r>
                            <a:rPr lang="en-US" altLang="ko-KR" sz="1000" b="0" i="1" smtClean="0">
                              <a:latin typeface="Cambria Math"/>
                            </a:rPr>
                            <m:t>𝑇𝑃</m:t>
                          </m:r>
                          <m:r>
                            <a:rPr lang="en-US" altLang="ko-KR" sz="1000" b="0" i="1" smtClean="0">
                              <a:latin typeface="Cambria Math"/>
                            </a:rPr>
                            <m:t>+</m:t>
                          </m:r>
                          <m:r>
                            <a:rPr lang="en-US" altLang="ko-KR" sz="1000" b="0" i="1" smtClean="0">
                              <a:latin typeface="Cambria Math"/>
                            </a:rPr>
                            <m:t>𝐹𝑃</m:t>
                          </m:r>
                        </m:den>
                      </m:f>
                    </m:oMath>
                  </m:oMathPara>
                </a14:m>
                <a:endParaRPr lang="ko-KR" altLang="en-US" sz="1000" dirty="0"/>
              </a:p>
            </p:txBody>
          </p:sp>
        </mc:Choice>
        <mc:Fallback>
          <p:sp>
            <p:nvSpPr>
              <p:cNvPr id="75" name="TextBox 7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3508" y="4568303"/>
                <a:ext cx="1763303" cy="383054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/>
              <p:cNvSpPr txBox="1"/>
              <p:nvPr/>
            </p:nvSpPr>
            <p:spPr>
              <a:xfrm>
                <a:off x="9094104" y="4317045"/>
                <a:ext cx="2576410" cy="4131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1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ko-KR" sz="1100" b="0" i="1" smtClean="0">
                              <a:latin typeface="Cambria Math"/>
                            </a:rPr>
                            <m:t>𝐹</m:t>
                          </m:r>
                        </m:e>
                        <m:sub>
                          <m:r>
                            <a:rPr lang="en-US" altLang="ko-KR" sz="1100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altLang="ko-KR" sz="1100" b="0" i="1" smtClean="0">
                          <a:latin typeface="Cambria Math"/>
                        </a:rPr>
                        <m:t>=2</m:t>
                      </m:r>
                      <m:r>
                        <a:rPr lang="en-US" altLang="ko-KR" sz="1100" i="1">
                          <a:latin typeface="Cambria Math"/>
                          <a:ea typeface="Cambria Math"/>
                        </a:rPr>
                        <m:t>∙</m:t>
                      </m:r>
                      <m:f>
                        <m:fPr>
                          <m:ctrlPr>
                            <a:rPr lang="en-US" altLang="ko-KR" sz="1100" b="0" i="1" smtClean="0"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US" altLang="ko-KR" sz="1100" b="0" i="1" smtClean="0">
                              <a:latin typeface="Cambria Math"/>
                              <a:ea typeface="Cambria Math"/>
                            </a:rPr>
                            <m:t>𝑃𝑃𝑉</m:t>
                          </m:r>
                          <m:r>
                            <a:rPr lang="en-US" altLang="ko-KR" sz="1100" b="0" i="1" smtClean="0">
                              <a:latin typeface="Cambria Math"/>
                              <a:ea typeface="Cambria Math"/>
                            </a:rPr>
                            <m:t>∙</m:t>
                          </m:r>
                          <m:r>
                            <a:rPr lang="en-US" altLang="ko-KR" sz="1100" b="0" i="1" smtClean="0">
                              <a:latin typeface="Cambria Math"/>
                              <a:ea typeface="Cambria Math"/>
                            </a:rPr>
                            <m:t>𝑇𝑃𝑅</m:t>
                          </m:r>
                        </m:num>
                        <m:den>
                          <m:r>
                            <a:rPr lang="en-US" altLang="ko-KR" sz="1100" b="0" i="1" smtClean="0">
                              <a:latin typeface="Cambria Math"/>
                              <a:ea typeface="Cambria Math"/>
                            </a:rPr>
                            <m:t>𝑃𝑃𝑉</m:t>
                          </m:r>
                          <m:r>
                            <a:rPr lang="en-US" altLang="ko-KR" sz="1100" b="0" i="1" smtClean="0">
                              <a:latin typeface="Cambria Math"/>
                              <a:ea typeface="Cambria Math"/>
                            </a:rPr>
                            <m:t>+</m:t>
                          </m:r>
                          <m:r>
                            <a:rPr lang="en-US" altLang="ko-KR" sz="1100" b="0" i="1" smtClean="0">
                              <a:latin typeface="Cambria Math"/>
                              <a:ea typeface="Cambria Math"/>
                            </a:rPr>
                            <m:t>𝑇𝑃𝑅</m:t>
                          </m:r>
                        </m:den>
                      </m:f>
                      <m:r>
                        <a:rPr lang="en-US" altLang="ko-KR" sz="1100" b="0" i="1" smtClean="0">
                          <a:latin typeface="Cambria Math"/>
                          <a:ea typeface="Cambria Math"/>
                        </a:rPr>
                        <m:t>=</m:t>
                      </m:r>
                      <m:f>
                        <m:fPr>
                          <m:ctrlPr>
                            <a:rPr lang="en-US" altLang="ko-KR" sz="1100" b="0" i="1" smtClean="0"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US" altLang="ko-KR" sz="1100" b="0" i="1" smtClean="0">
                              <a:latin typeface="Cambria Math"/>
                              <a:ea typeface="Cambria Math"/>
                            </a:rPr>
                            <m:t>2</m:t>
                          </m:r>
                          <m:r>
                            <a:rPr lang="en-US" altLang="ko-KR" sz="1100" b="0" i="1" smtClean="0">
                              <a:latin typeface="Cambria Math"/>
                              <a:ea typeface="Cambria Math"/>
                            </a:rPr>
                            <m:t>𝑇𝑃</m:t>
                          </m:r>
                        </m:num>
                        <m:den>
                          <m:r>
                            <a:rPr lang="en-US" altLang="ko-KR" sz="1100" b="0" i="1" smtClean="0">
                              <a:latin typeface="Cambria Math"/>
                              <a:ea typeface="Cambria Math"/>
                            </a:rPr>
                            <m:t>2</m:t>
                          </m:r>
                          <m:r>
                            <a:rPr lang="en-US" altLang="ko-KR" sz="1100" b="0" i="1" smtClean="0">
                              <a:latin typeface="Cambria Math"/>
                              <a:ea typeface="Cambria Math"/>
                            </a:rPr>
                            <m:t>𝑇𝑃</m:t>
                          </m:r>
                          <m:r>
                            <a:rPr lang="en-US" altLang="ko-KR" sz="1100" b="0" i="1" smtClean="0">
                              <a:latin typeface="Cambria Math"/>
                              <a:ea typeface="Cambria Math"/>
                            </a:rPr>
                            <m:t>+</m:t>
                          </m:r>
                          <m:r>
                            <a:rPr lang="en-US" altLang="ko-KR" sz="1100" b="0" i="1" smtClean="0">
                              <a:latin typeface="Cambria Math"/>
                              <a:ea typeface="Cambria Math"/>
                            </a:rPr>
                            <m:t>𝐹𝑃</m:t>
                          </m:r>
                          <m:r>
                            <a:rPr lang="en-US" altLang="ko-KR" sz="1100" b="0" i="1" smtClean="0">
                              <a:latin typeface="Cambria Math"/>
                              <a:ea typeface="Cambria Math"/>
                            </a:rPr>
                            <m:t>+</m:t>
                          </m:r>
                          <m:r>
                            <a:rPr lang="en-US" altLang="ko-KR" sz="1100" b="0" i="1" smtClean="0">
                              <a:latin typeface="Cambria Math"/>
                              <a:ea typeface="Cambria Math"/>
                            </a:rPr>
                            <m:t>𝐹𝑁</m:t>
                          </m:r>
                        </m:den>
                      </m:f>
                    </m:oMath>
                  </m:oMathPara>
                </a14:m>
                <a:endParaRPr lang="ko-KR" altLang="en-US" sz="1100" dirty="0"/>
              </a:p>
            </p:txBody>
          </p:sp>
        </mc:Choice>
        <mc:Fallback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4104" y="4317045"/>
                <a:ext cx="2576410" cy="413126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오른쪽 화살표 75"/>
          <p:cNvSpPr/>
          <p:nvPr/>
        </p:nvSpPr>
        <p:spPr>
          <a:xfrm>
            <a:off x="8627473" y="4457976"/>
            <a:ext cx="123370" cy="203852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7" name="그룹 76"/>
          <p:cNvGrpSpPr/>
          <p:nvPr/>
        </p:nvGrpSpPr>
        <p:grpSpPr>
          <a:xfrm>
            <a:off x="176062" y="166196"/>
            <a:ext cx="4247657" cy="707886"/>
            <a:chOff x="176062" y="166196"/>
            <a:chExt cx="3672005" cy="707886"/>
          </a:xfrm>
        </p:grpSpPr>
        <p:sp>
          <p:nvSpPr>
            <p:cNvPr id="78" name="직사각형 77"/>
            <p:cNvSpPr/>
            <p:nvPr/>
          </p:nvSpPr>
          <p:spPr>
            <a:xfrm>
              <a:off x="176062" y="189922"/>
              <a:ext cx="360000" cy="360000"/>
            </a:xfrm>
            <a:prstGeom prst="rect">
              <a:avLst/>
            </a:prstGeom>
            <a:solidFill>
              <a:srgbClr val="5D78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</a:t>
              </a:r>
              <a:endParaRPr lang="ko-KR" altLang="en-US" sz="2000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536062" y="166196"/>
              <a:ext cx="331200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spc="6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나눔바른고딕" pitchFamily="50" charset="-127"/>
                  <a:ea typeface="나눔바른고딕" pitchFamily="50" charset="-127"/>
                </a:rPr>
                <a:t>분석 배경 및 데이터 처리</a:t>
              </a:r>
              <a:endParaRPr lang="ko-KR" altLang="en-US" sz="2000" b="1" spc="6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90416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39"/>
          <p:cNvSpPr txBox="1"/>
          <p:nvPr/>
        </p:nvSpPr>
        <p:spPr>
          <a:xfrm>
            <a:off x="6712045" y="2736858"/>
            <a:ext cx="50762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900"/>
              </a:spcBef>
            </a:pPr>
            <a:r>
              <a:rPr lang="en-US" altLang="ko-KR" sz="12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- </a:t>
            </a:r>
            <a:endParaRPr lang="en-US" altLang="ko-KR" sz="1200" spc="30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다음_Regular" panose="02000603060000000000" pitchFamily="2" charset="-127"/>
              <a:ea typeface="다음_Regular" panose="02000603060000000000" pitchFamily="2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523" y="1662335"/>
            <a:ext cx="6804196" cy="4440446"/>
          </a:xfrm>
          <a:prstGeom prst="rect">
            <a:avLst/>
          </a:prstGeom>
        </p:spPr>
      </p:pic>
      <p:sp>
        <p:nvSpPr>
          <p:cNvPr id="23" name="직사각형 22"/>
          <p:cNvSpPr/>
          <p:nvPr/>
        </p:nvSpPr>
        <p:spPr>
          <a:xfrm>
            <a:off x="7630605" y="1795430"/>
            <a:ext cx="4039909" cy="174684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766087" y="1993069"/>
            <a:ext cx="370922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342900">
              <a:spcBef>
                <a:spcPts val="900"/>
              </a:spcBef>
              <a:buAutoNum type="arabicPeriod"/>
            </a:pPr>
            <a:r>
              <a:rPr lang="en-US" altLang="ko-KR" sz="900" b="1" spc="3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Data </a:t>
            </a:r>
            <a:r>
              <a:rPr lang="en-US" altLang="ko-KR" sz="900" b="1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approaches :Sampling</a:t>
            </a:r>
            <a:endParaRPr lang="en-US" altLang="ko-KR" sz="900" b="1" spc="30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spcBef>
                <a:spcPts val="900"/>
              </a:spcBef>
            </a:pPr>
            <a:r>
              <a:rPr lang="en-US" altLang="ko-KR" sz="900" spc="3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- </a:t>
            </a:r>
            <a:r>
              <a:rPr lang="en-US" altLang="ko-KR" sz="9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Under-sampling </a:t>
            </a:r>
            <a:r>
              <a:rPr lang="en-US" altLang="ko-KR" sz="900" spc="3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9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정보 손실이</a:t>
            </a:r>
            <a:r>
              <a:rPr lang="en-US" altLang="ko-KR" sz="9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9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발</a:t>
            </a:r>
            <a:r>
              <a:rPr lang="ko-KR" altLang="en-US" sz="900" spc="3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생</a:t>
            </a:r>
            <a:endParaRPr lang="en-US" altLang="ko-KR" sz="900" spc="30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spcBef>
                <a:spcPts val="900"/>
              </a:spcBef>
            </a:pPr>
            <a:r>
              <a:rPr lang="en-US" altLang="ko-KR" sz="900" spc="3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- </a:t>
            </a:r>
            <a:r>
              <a:rPr lang="en-US" altLang="ko-KR" sz="9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Over-sampling </a:t>
            </a:r>
            <a:r>
              <a:rPr lang="en-US" altLang="ko-KR" sz="900" spc="3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900" spc="300" dirty="0" err="1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과적합</a:t>
            </a:r>
            <a:r>
              <a:rPr lang="ko-KR" altLang="en-US" sz="9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가능성이 커짐</a:t>
            </a:r>
            <a:endParaRPr lang="en-US" altLang="ko-KR" sz="900" spc="30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spcBef>
                <a:spcPts val="900"/>
              </a:spcBef>
            </a:pPr>
            <a:r>
              <a:rPr lang="en-US" altLang="ko-KR" sz="900" spc="3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900" spc="3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- SMOTE(</a:t>
            </a:r>
            <a:r>
              <a:rPr lang="en-US" altLang="ko-KR" sz="9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Synthetic Minority Over-Sampling </a:t>
            </a:r>
            <a:r>
              <a:rPr lang="en-US" altLang="ko-KR" sz="9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Technique</a:t>
            </a:r>
            <a:r>
              <a:rPr lang="en-US" altLang="ko-KR" sz="900" dirty="0" smtClean="0"/>
              <a:t>)</a:t>
            </a:r>
            <a:endParaRPr lang="en-US" altLang="ko-KR" sz="900" spc="30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>
              <a:spcBef>
                <a:spcPts val="900"/>
              </a:spcBef>
            </a:pPr>
            <a:r>
              <a:rPr lang="en-US" altLang="ko-KR" sz="900" spc="3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9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: KNN</a:t>
            </a:r>
            <a:r>
              <a:rPr lang="ko-KR" altLang="en-US" sz="9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알고리즘을 사용하기 때문에 변수가 많은  </a:t>
            </a:r>
            <a:r>
              <a:rPr lang="en-US" altLang="ko-KR" sz="9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High dimension</a:t>
            </a:r>
            <a:r>
              <a:rPr lang="ko-KR" altLang="en-US" sz="9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에서 성능이 떨어짐</a:t>
            </a:r>
            <a:endParaRPr lang="ko-KR" altLang="en-US" sz="900" spc="30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9" name="직선 연결선 18"/>
          <p:cNvCxnSpPr/>
          <p:nvPr/>
        </p:nvCxnSpPr>
        <p:spPr>
          <a:xfrm flipV="1">
            <a:off x="7136647" y="447785"/>
            <a:ext cx="5057695" cy="764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7184168" y="92923"/>
            <a:ext cx="46124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 </a:t>
            </a:r>
            <a:r>
              <a:rPr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배경        </a:t>
            </a:r>
            <a:r>
              <a:rPr lang="en-US" altLang="ko-KR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</a:t>
            </a:r>
            <a:r>
              <a:rPr lang="ko-KR" altLang="en-US" sz="1200" b="1" dirty="0" smtClean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소개       </a:t>
            </a:r>
            <a:r>
              <a:rPr lang="en-US" altLang="ko-KR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</a:t>
            </a:r>
            <a:r>
              <a:rPr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EDA </a:t>
            </a:r>
            <a:r>
              <a:rPr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및 전처리       </a:t>
            </a:r>
            <a:r>
              <a:rPr lang="en-US" altLang="ko-KR" sz="1200" b="1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 </a:t>
            </a:r>
            <a:r>
              <a:rPr lang="ko-KR" altLang="en-US" sz="1200" b="1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분석 방향 결정</a:t>
            </a:r>
            <a:endParaRPr lang="ko-KR" altLang="en-US" sz="1200" b="1" dirty="0">
              <a:ln>
                <a:solidFill>
                  <a:prstClr val="white">
                    <a:alpha val="0"/>
                  </a:prst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536062" y="875643"/>
            <a:ext cx="11134452" cy="434990"/>
          </a:xfrm>
          <a:prstGeom prst="rect">
            <a:avLst/>
          </a:prstGeom>
          <a:solidFill>
            <a:srgbClr val="5D78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spc="6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불균형 데이터 처리 </a:t>
            </a:r>
            <a:r>
              <a:rPr lang="en-US" altLang="ko-KR" sz="2000" b="1" spc="6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: </a:t>
            </a:r>
            <a:r>
              <a:rPr lang="ko-KR" altLang="en-US" sz="2000" b="1" spc="6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데이터 전처리 과정에서 샘플링 </a:t>
            </a:r>
            <a:endParaRPr lang="ko-KR" altLang="en-US" sz="2000" b="1" spc="6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7630604" y="4838410"/>
            <a:ext cx="4039909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spcBef>
                <a:spcPts val="900"/>
              </a:spcBef>
              <a:buAutoNum type="arabicPeriod"/>
            </a:pPr>
            <a:r>
              <a:rPr lang="en-US" altLang="ko-KR" sz="9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Under-sampling: </a:t>
            </a:r>
            <a:r>
              <a:rPr lang="ko-KR" altLang="en-US" sz="9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데이터가 많은 </a:t>
            </a:r>
            <a:r>
              <a:rPr lang="en-US" altLang="ko-KR" sz="9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class</a:t>
            </a:r>
            <a:r>
              <a:rPr lang="ko-KR" altLang="en-US" sz="9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사이즈를 줄여서 균형을 맞추는 방법</a:t>
            </a:r>
            <a:endParaRPr lang="en-US" altLang="ko-KR" sz="900" spc="300" dirty="0" smtClean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28600" indent="-228600">
              <a:spcBef>
                <a:spcPts val="900"/>
              </a:spcBef>
              <a:buAutoNum type="arabicPeriod"/>
            </a:pPr>
            <a:r>
              <a:rPr lang="en-US" altLang="ko-KR" sz="9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Over-sampling: </a:t>
            </a:r>
            <a:r>
              <a:rPr lang="ko-KR" altLang="en-US" sz="9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데이터가 적은 </a:t>
            </a:r>
            <a:r>
              <a:rPr lang="en-US" altLang="ko-KR" sz="9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class</a:t>
            </a:r>
            <a:r>
              <a:rPr lang="ko-KR" altLang="en-US" sz="9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반복을 통해 늘려서 균형을 맞추는 방법</a:t>
            </a:r>
            <a:endParaRPr lang="en-US" altLang="ko-KR" sz="900" spc="300" dirty="0" smtClean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28600" indent="-228600">
              <a:spcBef>
                <a:spcPts val="900"/>
              </a:spcBef>
              <a:buAutoNum type="arabicPeriod"/>
            </a:pPr>
            <a:r>
              <a:rPr lang="en-US" altLang="ko-KR" sz="9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SMOTE: Over-sampling </a:t>
            </a:r>
            <a:r>
              <a:rPr lang="ko-KR" altLang="en-US" sz="9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방식에서 </a:t>
            </a:r>
            <a:r>
              <a:rPr lang="en-US" altLang="ko-KR" sz="9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rare class</a:t>
            </a:r>
            <a:r>
              <a:rPr lang="ko-KR" altLang="en-US" sz="9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</a:t>
            </a:r>
            <a:r>
              <a:rPr lang="en-US" altLang="ko-KR" sz="9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k</a:t>
            </a:r>
            <a:r>
              <a:rPr lang="ko-KR" altLang="en-US" sz="9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근접이웃</a:t>
            </a:r>
            <a:r>
              <a:rPr lang="en-US" altLang="ko-KR" sz="9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(KNN) </a:t>
            </a:r>
            <a:r>
              <a:rPr lang="ko-KR" altLang="en-US" sz="9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알고리즘을 통해 늘리는 방법</a:t>
            </a:r>
            <a:endParaRPr lang="en-US" altLang="ko-KR" sz="900" spc="30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35" name="직선 연결선 34"/>
          <p:cNvCxnSpPr/>
          <p:nvPr/>
        </p:nvCxnSpPr>
        <p:spPr>
          <a:xfrm>
            <a:off x="7654883" y="4697530"/>
            <a:ext cx="3943993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>
            <a:off x="7669397" y="6117213"/>
            <a:ext cx="3929479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/>
          <p:cNvSpPr/>
          <p:nvPr/>
        </p:nvSpPr>
        <p:spPr>
          <a:xfrm>
            <a:off x="7843208" y="4610194"/>
            <a:ext cx="1727573" cy="180360"/>
          </a:xfrm>
          <a:prstGeom prst="rect">
            <a:avLst/>
          </a:prstGeom>
          <a:pattFill prst="pct40">
            <a:fgClr>
              <a:schemeClr val="tx1">
                <a:lumMod val="85000"/>
                <a:lumOff val="15000"/>
              </a:schemeClr>
            </a:fgClr>
            <a:bgClr>
              <a:schemeClr val="tx1">
                <a:lumMod val="75000"/>
                <a:lumOff val="2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ko-KR" sz="1000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Sampling Method</a:t>
            </a:r>
            <a:endParaRPr lang="en-US" altLang="ko-KR" sz="1000" b="1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536062" y="1579955"/>
            <a:ext cx="2265405" cy="8884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오른쪽 화살표 38"/>
          <p:cNvSpPr/>
          <p:nvPr/>
        </p:nvSpPr>
        <p:spPr>
          <a:xfrm rot="5400000">
            <a:off x="9524337" y="3601655"/>
            <a:ext cx="186738" cy="337043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/>
          <p:cNvSpPr/>
          <p:nvPr/>
        </p:nvSpPr>
        <p:spPr>
          <a:xfrm>
            <a:off x="7600742" y="3969319"/>
            <a:ext cx="4039909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900"/>
              </a:spcBef>
            </a:pPr>
            <a:r>
              <a:rPr lang="ko-KR" altLang="en-US" sz="1050" b="1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샘플링을 통한 불균형 처리는 </a:t>
            </a:r>
            <a:r>
              <a:rPr lang="ko-KR" altLang="en-US" sz="1050" b="1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E157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부적절</a:t>
            </a:r>
            <a:endParaRPr lang="en-US" altLang="ko-KR" sz="1050" b="1" spc="30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rgbClr val="E1575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43" name="그룹 42"/>
          <p:cNvGrpSpPr/>
          <p:nvPr/>
        </p:nvGrpSpPr>
        <p:grpSpPr>
          <a:xfrm>
            <a:off x="176062" y="166196"/>
            <a:ext cx="4247657" cy="707886"/>
            <a:chOff x="176062" y="166196"/>
            <a:chExt cx="3672005" cy="707886"/>
          </a:xfrm>
        </p:grpSpPr>
        <p:sp>
          <p:nvSpPr>
            <p:cNvPr id="44" name="직사각형 43"/>
            <p:cNvSpPr/>
            <p:nvPr/>
          </p:nvSpPr>
          <p:spPr>
            <a:xfrm>
              <a:off x="176062" y="189922"/>
              <a:ext cx="360000" cy="360000"/>
            </a:xfrm>
            <a:prstGeom prst="rect">
              <a:avLst/>
            </a:prstGeom>
            <a:solidFill>
              <a:srgbClr val="5D78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</a:t>
              </a:r>
              <a:endParaRPr lang="ko-KR" altLang="en-US" sz="2000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536062" y="166196"/>
              <a:ext cx="331200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spc="6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나눔바른고딕" pitchFamily="50" charset="-127"/>
                  <a:ea typeface="나눔바른고딕" pitchFamily="50" charset="-127"/>
                </a:rPr>
                <a:t>분석 배경 및 데이터 처리</a:t>
              </a:r>
              <a:endParaRPr lang="ko-KR" altLang="en-US" sz="2000" b="1" spc="6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20742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직사각형 37"/>
          <p:cNvSpPr/>
          <p:nvPr/>
        </p:nvSpPr>
        <p:spPr>
          <a:xfrm>
            <a:off x="7184168" y="2668625"/>
            <a:ext cx="4486346" cy="15738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연결선 17"/>
          <p:cNvCxnSpPr/>
          <p:nvPr/>
        </p:nvCxnSpPr>
        <p:spPr>
          <a:xfrm flipV="1">
            <a:off x="7136647" y="447785"/>
            <a:ext cx="5057695" cy="764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184168" y="92923"/>
            <a:ext cx="46124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 </a:t>
            </a:r>
            <a:r>
              <a:rPr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배경        </a:t>
            </a:r>
            <a:r>
              <a:rPr lang="en-US" altLang="ko-KR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</a:t>
            </a:r>
            <a:r>
              <a:rPr lang="ko-KR" altLang="en-US" sz="1200" b="1" dirty="0" smtClean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소개       </a:t>
            </a:r>
            <a:r>
              <a:rPr lang="en-US" altLang="ko-KR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</a:t>
            </a:r>
            <a:r>
              <a:rPr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EDA </a:t>
            </a:r>
            <a:r>
              <a:rPr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및 전처리       </a:t>
            </a:r>
            <a:r>
              <a:rPr lang="en-US" altLang="ko-KR" sz="1200" b="1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 </a:t>
            </a:r>
            <a:r>
              <a:rPr lang="ko-KR" altLang="en-US" sz="1200" b="1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분석 방향 결정</a:t>
            </a:r>
            <a:endParaRPr lang="ko-KR" altLang="en-US" sz="1200" b="1" dirty="0">
              <a:ln>
                <a:solidFill>
                  <a:prstClr val="white">
                    <a:alpha val="0"/>
                  </a:prst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536062" y="875643"/>
            <a:ext cx="11134452" cy="434990"/>
          </a:xfrm>
          <a:prstGeom prst="rect">
            <a:avLst/>
          </a:prstGeom>
          <a:solidFill>
            <a:srgbClr val="5D78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spc="6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불균형 데이터 처리 </a:t>
            </a:r>
            <a:r>
              <a:rPr lang="en-US" altLang="ko-KR" sz="2000" b="1" spc="6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: </a:t>
            </a:r>
            <a:r>
              <a:rPr lang="ko-KR" altLang="en-US" sz="2000" b="1" spc="6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모델 적합과정에서의 접근</a:t>
            </a:r>
            <a:endParaRPr lang="ko-KR" altLang="en-US" sz="2000" b="1" spc="6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288292" y="2808144"/>
            <a:ext cx="424468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900"/>
              </a:spcBef>
            </a:pPr>
            <a:r>
              <a:rPr lang="en-US" altLang="ko-KR" sz="900" b="1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 Model fitting approaches</a:t>
            </a:r>
            <a:endParaRPr lang="en-US" altLang="ko-KR" sz="900" b="1" spc="30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spcBef>
                <a:spcPts val="900"/>
              </a:spcBef>
            </a:pPr>
            <a:r>
              <a:rPr lang="en-US" altLang="ko-KR" sz="900" spc="3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- </a:t>
            </a:r>
            <a:r>
              <a:rPr lang="en-US" altLang="ko-KR" sz="9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Boosting :</a:t>
            </a:r>
          </a:p>
          <a:p>
            <a:pPr>
              <a:spcBef>
                <a:spcPts val="900"/>
              </a:spcBef>
            </a:pPr>
            <a:r>
              <a:rPr lang="en-US" altLang="ko-KR" sz="9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    </a:t>
            </a:r>
            <a:endParaRPr lang="ko-KR" altLang="en-US" sz="900" spc="30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098" name="Picture 2" descr="Image result for boosting algorith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061" y="1828349"/>
            <a:ext cx="6540241" cy="4293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6" name="그룹 35"/>
          <p:cNvGrpSpPr/>
          <p:nvPr/>
        </p:nvGrpSpPr>
        <p:grpSpPr>
          <a:xfrm>
            <a:off x="176062" y="166196"/>
            <a:ext cx="4247657" cy="707886"/>
            <a:chOff x="176062" y="166196"/>
            <a:chExt cx="3672005" cy="707886"/>
          </a:xfrm>
        </p:grpSpPr>
        <p:sp>
          <p:nvSpPr>
            <p:cNvPr id="40" name="직사각형 39"/>
            <p:cNvSpPr/>
            <p:nvPr/>
          </p:nvSpPr>
          <p:spPr>
            <a:xfrm>
              <a:off x="176062" y="189922"/>
              <a:ext cx="360000" cy="360000"/>
            </a:xfrm>
            <a:prstGeom prst="rect">
              <a:avLst/>
            </a:prstGeom>
            <a:solidFill>
              <a:srgbClr val="5D78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</a:t>
              </a:r>
              <a:endParaRPr lang="ko-KR" altLang="en-US" sz="2000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536062" y="166196"/>
              <a:ext cx="331200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spc="6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나눔바른고딕" pitchFamily="50" charset="-127"/>
                  <a:ea typeface="나눔바른고딕" pitchFamily="50" charset="-127"/>
                </a:rPr>
                <a:t>분석 배경 및 데이터 처리</a:t>
              </a:r>
              <a:endParaRPr lang="ko-KR" altLang="en-US" sz="2000" b="1" spc="6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endParaRPr>
            </a:p>
          </p:txBody>
        </p:sp>
      </p:grpSp>
      <p:sp>
        <p:nvSpPr>
          <p:cNvPr id="6" name="직사각형 5"/>
          <p:cNvSpPr/>
          <p:nvPr/>
        </p:nvSpPr>
        <p:spPr>
          <a:xfrm>
            <a:off x="7595671" y="3250868"/>
            <a:ext cx="3657600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900"/>
              </a:spcBef>
            </a:pPr>
            <a:r>
              <a:rPr lang="en-US" altLang="ko-KR" sz="900" spc="3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Misclassified sample</a:t>
            </a:r>
            <a:r>
              <a:rPr lang="ko-KR" altLang="en-US" sz="900" spc="3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 가중치를 두고</a:t>
            </a:r>
            <a:r>
              <a:rPr lang="en-US" altLang="ko-KR" sz="900" spc="3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900" spc="3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새로운 모델을 학습하는 </a:t>
            </a:r>
            <a:r>
              <a:rPr lang="ko-KR" altLang="en-US" sz="9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방법</a:t>
            </a:r>
            <a:r>
              <a:rPr lang="en-US" altLang="ko-KR" sz="9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>
              <a:spcBef>
                <a:spcPts val="900"/>
              </a:spcBef>
            </a:pPr>
            <a:r>
              <a:rPr lang="en-US" altLang="ko-KR" sz="9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minority </a:t>
            </a:r>
            <a:r>
              <a:rPr lang="en-US" altLang="ko-KR" sz="900" spc="3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class</a:t>
            </a:r>
            <a:r>
              <a:rPr lang="ko-KR" altLang="en-US" sz="900" spc="3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 </a:t>
            </a:r>
            <a:r>
              <a:rPr lang="en-US" altLang="ko-KR" sz="900" spc="3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majority class</a:t>
            </a:r>
            <a:r>
              <a:rPr lang="ko-KR" altLang="en-US" sz="900" spc="3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 비해 비교적 높은 가중치를 갖게 되어 </a:t>
            </a:r>
            <a:r>
              <a:rPr lang="en-US" altLang="ko-KR" sz="900" spc="3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minority class</a:t>
            </a:r>
            <a:r>
              <a:rPr lang="ko-KR" altLang="en-US" sz="900" spc="3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다른 방식에 비해 좀 더 잘 </a:t>
            </a:r>
            <a:r>
              <a:rPr lang="ko-KR" altLang="en-US" sz="9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분류</a:t>
            </a:r>
            <a:r>
              <a:rPr lang="en-US" altLang="ko-KR" sz="9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en-US" altLang="ko-KR" sz="900" spc="30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spcBef>
                <a:spcPts val="900"/>
              </a:spcBef>
            </a:pPr>
            <a:r>
              <a:rPr lang="en-US" altLang="ko-KR" sz="900" spc="3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</a:t>
            </a:r>
          </a:p>
        </p:txBody>
      </p:sp>
      <p:sp>
        <p:nvSpPr>
          <p:cNvPr id="44" name="오른쪽 화살표 43"/>
          <p:cNvSpPr/>
          <p:nvPr/>
        </p:nvSpPr>
        <p:spPr>
          <a:xfrm rot="5400000">
            <a:off x="9317262" y="4343600"/>
            <a:ext cx="186738" cy="337043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/>
          <p:cNvSpPr/>
          <p:nvPr/>
        </p:nvSpPr>
        <p:spPr>
          <a:xfrm>
            <a:off x="7407386" y="4809578"/>
            <a:ext cx="4039909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900"/>
              </a:spcBef>
            </a:pPr>
            <a:r>
              <a:rPr lang="en-US" altLang="ko-KR" sz="1050" b="1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E157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GBM</a:t>
            </a:r>
            <a:r>
              <a:rPr lang="ko-KR" altLang="en-US" sz="1050" b="1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이나 </a:t>
            </a:r>
            <a:r>
              <a:rPr lang="en-US" altLang="ko-KR" sz="1050" b="1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E157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XGB</a:t>
            </a:r>
            <a:r>
              <a:rPr lang="ko-KR" altLang="en-US" sz="1050" b="1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와 같은 </a:t>
            </a:r>
            <a:r>
              <a:rPr lang="en-US" altLang="ko-KR" sz="1050" b="1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Boosting </a:t>
            </a:r>
            <a:r>
              <a:rPr lang="ko-KR" altLang="en-US" sz="1050" b="1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알고리즘 사용</a:t>
            </a:r>
            <a:endParaRPr lang="en-US" altLang="ko-KR" sz="1050" b="1" spc="30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rgbClr val="E1575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05843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직선 연결선 33"/>
          <p:cNvCxnSpPr/>
          <p:nvPr/>
        </p:nvCxnSpPr>
        <p:spPr>
          <a:xfrm flipH="1">
            <a:off x="6102453" y="2182033"/>
            <a:ext cx="9525" cy="3904126"/>
          </a:xfrm>
          <a:prstGeom prst="line">
            <a:avLst/>
          </a:prstGeom>
          <a:ln w="12700" cmpd="sng">
            <a:solidFill>
              <a:schemeClr val="bg1">
                <a:lumMod val="6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/>
          <p:cNvSpPr/>
          <p:nvPr/>
        </p:nvSpPr>
        <p:spPr>
          <a:xfrm>
            <a:off x="6454588" y="2205735"/>
            <a:ext cx="5393932" cy="386826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/>
          <p:cNvSpPr txBox="1"/>
          <p:nvPr/>
        </p:nvSpPr>
        <p:spPr>
          <a:xfrm>
            <a:off x="6629761" y="2278065"/>
            <a:ext cx="5076244" cy="2654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900"/>
              </a:spcBef>
            </a:pPr>
            <a:r>
              <a:rPr lang="en-US" altLang="ko-KR" sz="1600" b="1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3. Model evaluation approach</a:t>
            </a:r>
          </a:p>
          <a:p>
            <a:pPr>
              <a:spcBef>
                <a:spcPts val="900"/>
              </a:spcBef>
            </a:pPr>
            <a:r>
              <a:rPr lang="en-US" altLang="ko-KR" sz="1600" b="1" spc="3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 </a:t>
            </a:r>
            <a:r>
              <a:rPr lang="en-US" altLang="ko-KR" sz="1600" b="1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  - changing threshold</a:t>
            </a:r>
          </a:p>
          <a:p>
            <a:pPr>
              <a:spcBef>
                <a:spcPts val="900"/>
              </a:spcBef>
            </a:pPr>
            <a:r>
              <a:rPr lang="en-US" altLang="ko-KR" sz="1600" dirty="0"/>
              <a:t>almost all classification methods can produce probability estimates on </a:t>
            </a:r>
            <a:r>
              <a:rPr lang="en-US" altLang="ko-KR" sz="1600" dirty="0" smtClean="0"/>
              <a:t>instances</a:t>
            </a:r>
          </a:p>
          <a:p>
            <a:pPr>
              <a:spcBef>
                <a:spcPts val="900"/>
              </a:spcBef>
            </a:pPr>
            <a:r>
              <a:rPr lang="ko-KR" altLang="en-US" sz="1600" b="1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분류 모형들은 분류 확률을 계산할 수 있다</a:t>
            </a:r>
            <a:r>
              <a:rPr lang="en-US" altLang="ko-KR" sz="1600" b="1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. </a:t>
            </a:r>
            <a:r>
              <a:rPr lang="ko-KR" altLang="en-US" sz="1600" b="1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기존의 데이터는 불균형 데이터로 다수의 범주를 예측하려는 경향이 있기 때문에 </a:t>
            </a:r>
            <a:r>
              <a:rPr lang="ko-KR" altLang="en-US" sz="1600" b="1" spc="300" dirty="0" err="1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임계값을</a:t>
            </a:r>
            <a:r>
              <a:rPr lang="ko-KR" altLang="en-US" sz="1600" b="1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 수정을 통해서 평가 점수인 </a:t>
            </a:r>
            <a:r>
              <a:rPr lang="en-US" altLang="ko-KR" sz="1600" b="1" spc="300" dirty="0" err="1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fscore</a:t>
            </a:r>
            <a:r>
              <a:rPr lang="ko-KR" altLang="en-US" sz="1600" b="1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을 높인다</a:t>
            </a:r>
            <a:r>
              <a:rPr lang="en-US" altLang="ko-KR" sz="1600" b="1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. </a:t>
            </a:r>
            <a:r>
              <a:rPr lang="ko-KR" altLang="en-US" sz="1600" b="1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낮은 </a:t>
            </a:r>
            <a:r>
              <a:rPr lang="ko-KR" altLang="en-US" sz="1600" b="1" spc="300" dirty="0" err="1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임계값은</a:t>
            </a:r>
            <a:r>
              <a:rPr lang="ko-KR" altLang="en-US" sz="1600" b="1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 </a:t>
            </a:r>
            <a:r>
              <a:rPr lang="en-US" altLang="ko-KR" sz="1600" b="1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1</a:t>
            </a:r>
            <a:r>
              <a:rPr lang="ko-KR" altLang="en-US" sz="1600" b="1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에 민감하게 반응한다</a:t>
            </a:r>
            <a:r>
              <a:rPr lang="en-US" altLang="ko-KR" sz="1600" b="1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.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203" y="2278065"/>
            <a:ext cx="4997725" cy="3595521"/>
          </a:xfrm>
          <a:prstGeom prst="rect">
            <a:avLst/>
          </a:prstGeom>
        </p:spPr>
      </p:pic>
      <p:cxnSp>
        <p:nvCxnSpPr>
          <p:cNvPr id="18" name="직선 연결선 17"/>
          <p:cNvCxnSpPr/>
          <p:nvPr/>
        </p:nvCxnSpPr>
        <p:spPr>
          <a:xfrm flipV="1">
            <a:off x="7136647" y="447785"/>
            <a:ext cx="5057695" cy="764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184168" y="92923"/>
            <a:ext cx="46124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 </a:t>
            </a:r>
            <a:r>
              <a:rPr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배경        </a:t>
            </a:r>
            <a:r>
              <a:rPr lang="en-US" altLang="ko-KR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</a:t>
            </a:r>
            <a:r>
              <a:rPr lang="ko-KR" altLang="en-US" sz="1200" b="1" dirty="0" smtClean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소개       </a:t>
            </a:r>
            <a:r>
              <a:rPr lang="en-US" altLang="ko-KR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</a:t>
            </a:r>
            <a:r>
              <a:rPr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EDA </a:t>
            </a:r>
            <a:r>
              <a:rPr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및 전처리       </a:t>
            </a:r>
            <a:r>
              <a:rPr lang="en-US" altLang="ko-KR" sz="1200" b="1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 </a:t>
            </a:r>
            <a:r>
              <a:rPr lang="ko-KR" altLang="en-US" sz="1200" b="1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분석 방향 결정</a:t>
            </a:r>
            <a:endParaRPr lang="ko-KR" altLang="en-US" sz="1200" b="1" dirty="0">
              <a:ln>
                <a:solidFill>
                  <a:prstClr val="white">
                    <a:alpha val="0"/>
                  </a:prst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176062" y="166196"/>
            <a:ext cx="4247657" cy="707886"/>
            <a:chOff x="176062" y="166196"/>
            <a:chExt cx="3672005" cy="707886"/>
          </a:xfrm>
        </p:grpSpPr>
        <p:sp>
          <p:nvSpPr>
            <p:cNvPr id="27" name="직사각형 26"/>
            <p:cNvSpPr/>
            <p:nvPr/>
          </p:nvSpPr>
          <p:spPr>
            <a:xfrm>
              <a:off x="176062" y="189922"/>
              <a:ext cx="360000" cy="360000"/>
            </a:xfrm>
            <a:prstGeom prst="rect">
              <a:avLst/>
            </a:prstGeom>
            <a:solidFill>
              <a:srgbClr val="5D78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</a:t>
              </a:r>
              <a:endParaRPr lang="ko-KR" altLang="en-US" sz="2000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536062" y="166196"/>
              <a:ext cx="331200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spc="6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나눔바른고딕" pitchFamily="50" charset="-127"/>
                  <a:ea typeface="나눔바른고딕" pitchFamily="50" charset="-127"/>
                </a:rPr>
                <a:t>분석 배경 및 데이터 처리</a:t>
              </a:r>
              <a:endParaRPr lang="ko-KR" altLang="en-US" sz="2000" b="1" spc="6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endParaRPr>
            </a:p>
          </p:txBody>
        </p:sp>
      </p:grpSp>
      <p:sp>
        <p:nvSpPr>
          <p:cNvPr id="29" name="직사각형 28"/>
          <p:cNvSpPr/>
          <p:nvPr/>
        </p:nvSpPr>
        <p:spPr>
          <a:xfrm>
            <a:off x="536062" y="875643"/>
            <a:ext cx="11134452" cy="434990"/>
          </a:xfrm>
          <a:prstGeom prst="rect">
            <a:avLst/>
          </a:prstGeom>
          <a:solidFill>
            <a:srgbClr val="5D78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spc="6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불균형 데이터 처리 </a:t>
            </a:r>
            <a:r>
              <a:rPr lang="en-US" altLang="ko-KR" sz="2000" b="1" spc="6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: </a:t>
            </a:r>
            <a:r>
              <a:rPr lang="ko-KR" altLang="en-US" sz="2000" b="1" spc="6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모델 평</a:t>
            </a:r>
            <a:r>
              <a:rPr lang="ko-KR" altLang="en-US" sz="2000" b="1" spc="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가</a:t>
            </a:r>
            <a:r>
              <a:rPr lang="ko-KR" altLang="en-US" sz="2000" b="1" spc="6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과정에서의 접근</a:t>
            </a:r>
            <a:endParaRPr lang="ko-KR" altLang="en-US" sz="2000" b="1" spc="6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7362174" y="541660"/>
            <a:ext cx="4486346" cy="15738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7466298" y="681179"/>
            <a:ext cx="424468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900"/>
              </a:spcBef>
            </a:pPr>
            <a:r>
              <a:rPr lang="en-US" altLang="ko-KR" sz="900" b="1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 Model fitting approaches</a:t>
            </a:r>
            <a:endParaRPr lang="en-US" altLang="ko-KR" sz="900" b="1" spc="30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spcBef>
                <a:spcPts val="900"/>
              </a:spcBef>
            </a:pPr>
            <a:r>
              <a:rPr lang="en-US" altLang="ko-KR" sz="900" spc="3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- </a:t>
            </a:r>
            <a:r>
              <a:rPr lang="en-US" altLang="ko-KR" sz="9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Boosting :</a:t>
            </a:r>
          </a:p>
          <a:p>
            <a:pPr>
              <a:spcBef>
                <a:spcPts val="900"/>
              </a:spcBef>
            </a:pPr>
            <a:r>
              <a:rPr lang="en-US" altLang="ko-KR" sz="9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    </a:t>
            </a:r>
            <a:endParaRPr lang="ko-KR" altLang="en-US" sz="900" spc="30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7773677" y="1123903"/>
            <a:ext cx="3657600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900"/>
              </a:spcBef>
            </a:pPr>
            <a:r>
              <a:rPr lang="en-US" altLang="ko-KR" sz="900" spc="3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Misclassified sample</a:t>
            </a:r>
            <a:r>
              <a:rPr lang="ko-KR" altLang="en-US" sz="900" spc="3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 가중치를 두고</a:t>
            </a:r>
            <a:r>
              <a:rPr lang="en-US" altLang="ko-KR" sz="900" spc="3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900" spc="3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새로운 모델을 학습하는 </a:t>
            </a:r>
            <a:r>
              <a:rPr lang="ko-KR" altLang="en-US" sz="9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방법</a:t>
            </a:r>
            <a:r>
              <a:rPr lang="en-US" altLang="ko-KR" sz="9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>
              <a:spcBef>
                <a:spcPts val="900"/>
              </a:spcBef>
            </a:pPr>
            <a:r>
              <a:rPr lang="en-US" altLang="ko-KR" sz="9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minority </a:t>
            </a:r>
            <a:r>
              <a:rPr lang="en-US" altLang="ko-KR" sz="900" spc="3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class</a:t>
            </a:r>
            <a:r>
              <a:rPr lang="ko-KR" altLang="en-US" sz="900" spc="3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 </a:t>
            </a:r>
            <a:r>
              <a:rPr lang="en-US" altLang="ko-KR" sz="900" spc="3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majority class</a:t>
            </a:r>
            <a:r>
              <a:rPr lang="ko-KR" altLang="en-US" sz="900" spc="3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 비해 비교적 높은 가중치를 갖게 되어 </a:t>
            </a:r>
            <a:r>
              <a:rPr lang="en-US" altLang="ko-KR" sz="900" spc="3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minority class</a:t>
            </a:r>
            <a:r>
              <a:rPr lang="ko-KR" altLang="en-US" sz="900" spc="3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다른 방식에 비해 좀 더 잘 </a:t>
            </a:r>
            <a:r>
              <a:rPr lang="ko-KR" altLang="en-US" sz="9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분류</a:t>
            </a:r>
            <a:r>
              <a:rPr lang="en-US" altLang="ko-KR" sz="9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en-US" altLang="ko-KR" sz="900" spc="30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spcBef>
                <a:spcPts val="900"/>
              </a:spcBef>
            </a:pPr>
            <a:r>
              <a:rPr lang="en-US" altLang="ko-KR" sz="900" spc="3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</a:t>
            </a:r>
          </a:p>
        </p:txBody>
      </p:sp>
    </p:spTree>
    <p:extLst>
      <p:ext uri="{BB962C8B-B14F-4D97-AF65-F5344CB8AC3E}">
        <p14:creationId xmlns:p14="http://schemas.microsoft.com/office/powerpoint/2010/main" val="504248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loan defaul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44824"/>
            <a:ext cx="12192000" cy="2876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직사각형 17"/>
          <p:cNvSpPr/>
          <p:nvPr/>
        </p:nvSpPr>
        <p:spPr>
          <a:xfrm>
            <a:off x="0" y="1841488"/>
            <a:ext cx="12192000" cy="2880320"/>
          </a:xfrm>
          <a:prstGeom prst="rect">
            <a:avLst/>
          </a:prstGeom>
          <a:solidFill>
            <a:schemeClr val="tx2">
              <a:lumMod val="60000"/>
              <a:lumOff val="40000"/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9" name="제목 19"/>
          <p:cNvSpPr>
            <a:spLocks noGrp="1"/>
          </p:cNvSpPr>
          <p:nvPr>
            <p:ph type="ctrTitle"/>
          </p:nvPr>
        </p:nvSpPr>
        <p:spPr>
          <a:xfrm>
            <a:off x="2288432" y="2614451"/>
            <a:ext cx="7510676" cy="754988"/>
          </a:xfrm>
        </p:spPr>
        <p:txBody>
          <a:bodyPr>
            <a:noAutofit/>
          </a:bodyPr>
          <a:lstStyle/>
          <a:p>
            <a:pPr lvl="0"/>
            <a:r>
              <a:rPr lang="ko-KR" altLang="en-US" sz="2400" spc="600" dirty="0" smtClean="0">
                <a:latin typeface="나눔바른고딕" pitchFamily="50" charset="-127"/>
                <a:ea typeface="나눔바른고딕" pitchFamily="50" charset="-127"/>
                <a:cs typeface="+mn-cs"/>
              </a:rPr>
              <a:t>모델 분석 프로세스</a:t>
            </a:r>
            <a:endParaRPr lang="ko-KR" altLang="en-US" sz="2400" spc="600" dirty="0">
              <a:latin typeface="나눔바른고딕" pitchFamily="50" charset="-127"/>
              <a:ea typeface="나눔바른고딕" pitchFamily="50" charset="-127"/>
              <a:cs typeface="+mn-cs"/>
            </a:endParaRPr>
          </a:p>
        </p:txBody>
      </p:sp>
      <p:sp>
        <p:nvSpPr>
          <p:cNvPr id="21" name="부제목 17"/>
          <p:cNvSpPr>
            <a:spLocks noGrp="1"/>
          </p:cNvSpPr>
          <p:nvPr>
            <p:ph type="subTitle" idx="1"/>
          </p:nvPr>
        </p:nvSpPr>
        <p:spPr>
          <a:xfrm>
            <a:off x="2391871" y="3507943"/>
            <a:ext cx="7280666" cy="457626"/>
          </a:xfrm>
        </p:spPr>
        <p:txBody>
          <a:bodyPr>
            <a:normAutofit/>
          </a:bodyPr>
          <a:lstStyle/>
          <a:p>
            <a:r>
              <a:rPr lang="en-US" altLang="ko-KR" sz="1400" b="1" dirty="0">
                <a:latin typeface="+mj-ea"/>
              </a:rPr>
              <a:t>LOAN DEFAULT PREDICTION</a:t>
            </a:r>
            <a:endParaRPr lang="ko-KR" altLang="en-US" sz="1400" b="1" dirty="0">
              <a:latin typeface="+mj-ea"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2261472" y="2573919"/>
            <a:ext cx="7541465" cy="836478"/>
            <a:chOff x="1892363" y="3049858"/>
            <a:chExt cx="5364480" cy="754563"/>
          </a:xfrm>
        </p:grpSpPr>
        <p:cxnSp>
          <p:nvCxnSpPr>
            <p:cNvPr id="26" name="직선 연결선 25"/>
            <p:cNvCxnSpPr/>
            <p:nvPr/>
          </p:nvCxnSpPr>
          <p:spPr>
            <a:xfrm>
              <a:off x="1892363" y="3804421"/>
              <a:ext cx="5364480" cy="0"/>
            </a:xfrm>
            <a:prstGeom prst="line">
              <a:avLst/>
            </a:prstGeom>
            <a:ln w="12700">
              <a:solidFill>
                <a:schemeClr val="bg1">
                  <a:alpha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/>
            <p:cNvCxnSpPr/>
            <p:nvPr/>
          </p:nvCxnSpPr>
          <p:spPr>
            <a:xfrm>
              <a:off x="1892363" y="3049858"/>
              <a:ext cx="5364480" cy="0"/>
            </a:xfrm>
            <a:prstGeom prst="line">
              <a:avLst/>
            </a:prstGeom>
            <a:ln w="12700">
              <a:solidFill>
                <a:schemeClr val="bg1">
                  <a:alpha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부제목 17"/>
          <p:cNvSpPr txBox="1">
            <a:spLocks/>
          </p:cNvSpPr>
          <p:nvPr/>
        </p:nvSpPr>
        <p:spPr>
          <a:xfrm>
            <a:off x="2391871" y="2115956"/>
            <a:ext cx="7280666" cy="457626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marL="0" indent="0" algn="dist" defTabSz="914400" rtl="0" eaLnBrk="1" latinLnBrk="1" hangingPunct="1">
              <a:lnSpc>
                <a:spcPct val="7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spc="-70" baseline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7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spc="-7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7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spc="-7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7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 spc="-7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7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 spc="-7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altLang="ko-KR" sz="1800" b="1" spc="600" dirty="0">
                <a:latin typeface="나눔바른고딕" pitchFamily="50" charset="-127"/>
                <a:ea typeface="나눔바른고딕" pitchFamily="50" charset="-127"/>
              </a:rPr>
              <a:t>PART </a:t>
            </a:r>
            <a:r>
              <a:rPr lang="en-US" altLang="ko-KR" sz="1800" b="1" spc="600" dirty="0" smtClean="0">
                <a:latin typeface="나눔바른고딕" pitchFamily="50" charset="-127"/>
                <a:ea typeface="나눔바른고딕" pitchFamily="50" charset="-127"/>
              </a:rPr>
              <a:t>#2</a:t>
            </a:r>
            <a:endParaRPr lang="ko-KR" altLang="en-US" sz="1800" b="1" spc="600" dirty="0">
              <a:latin typeface="나눔바른고딕" pitchFamily="50" charset="-127"/>
              <a:ea typeface="나눔바른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9636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8443913" y="72151"/>
            <a:ext cx="3750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itchFamily="50" charset="-127"/>
                <a:ea typeface="나눔바른고딕" pitchFamily="50" charset="-127"/>
              </a:rPr>
              <a:t>01</a:t>
            </a:r>
            <a:r>
              <a:rPr lang="ko-KR" altLang="en-US" sz="1200" b="1" dirty="0" smtClean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itchFamily="50" charset="-127"/>
                <a:ea typeface="나눔바른고딕" pitchFamily="50" charset="-127"/>
              </a:rPr>
              <a:t> 예측 모델 소개      </a:t>
            </a:r>
            <a:r>
              <a:rPr lang="en-US" altLang="ko-KR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02</a:t>
            </a:r>
            <a:r>
              <a:rPr lang="ko-KR" altLang="en-US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최적값 찾기    </a:t>
            </a:r>
            <a:r>
              <a:rPr lang="en-US" altLang="ko-KR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03 </a:t>
            </a:r>
            <a:r>
              <a:rPr lang="ko-KR" altLang="en-US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추가 모델링</a:t>
            </a:r>
            <a:endParaRPr lang="ko-KR" altLang="en-US" sz="1200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 flipV="1">
            <a:off x="7136647" y="447785"/>
            <a:ext cx="5057695" cy="764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6272349" y="1967346"/>
            <a:ext cx="5398165" cy="152250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656"/>
          <a:stretch/>
        </p:blipFill>
        <p:spPr bwMode="auto">
          <a:xfrm>
            <a:off x="705123" y="1902310"/>
            <a:ext cx="5287132" cy="2061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2973965" y="4258510"/>
            <a:ext cx="37472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b="1" spc="6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~</a:t>
            </a:r>
            <a:endParaRPr lang="en-US" altLang="ko-KR" sz="1400" b="1" spc="60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123" y="4724440"/>
            <a:ext cx="4863655" cy="12906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9" name="TextBox 38"/>
          <p:cNvSpPr txBox="1"/>
          <p:nvPr/>
        </p:nvSpPr>
        <p:spPr>
          <a:xfrm>
            <a:off x="6385997" y="2141672"/>
            <a:ext cx="52863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sz="1000" b="1" spc="6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종속변수</a:t>
            </a:r>
            <a:r>
              <a:rPr lang="en-US" altLang="ko-KR" sz="1000" b="1" spc="6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(TARGET)</a:t>
            </a:r>
            <a:r>
              <a:rPr lang="ko-KR" altLang="en-US" sz="1000" b="1" spc="6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가 </a:t>
            </a:r>
            <a:r>
              <a:rPr lang="en-US" altLang="ko-KR" sz="1000" b="1" spc="6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0</a:t>
            </a:r>
            <a:r>
              <a:rPr lang="ko-KR" altLang="en-US" sz="1000" b="1" spc="6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과 </a:t>
            </a:r>
            <a:r>
              <a:rPr lang="en-US" altLang="ko-KR" sz="1000" b="1" spc="6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1</a:t>
            </a:r>
            <a:r>
              <a:rPr lang="ko-KR" altLang="en-US" sz="1000" b="1" spc="6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로 구분된 분류</a:t>
            </a:r>
            <a:r>
              <a:rPr lang="en-US" altLang="ko-KR" sz="1000" b="1" spc="6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sz="1000" b="1" spc="6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문제</a:t>
            </a:r>
            <a:endParaRPr lang="en-US" altLang="ko-KR" sz="1000" b="1" spc="60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385997" y="2474246"/>
            <a:ext cx="52863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ko-KR" sz="1000" b="1" spc="6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Train/Test Set</a:t>
            </a:r>
            <a:r>
              <a:rPr lang="ko-KR" altLang="en-US" sz="1000" b="1" spc="6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이</a:t>
            </a:r>
            <a:r>
              <a:rPr lang="en-US" altLang="ko-KR" sz="1000" b="1" spc="6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sz="1000" b="1" spc="6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존재하는 문제로 지도 학습</a:t>
            </a:r>
            <a:endParaRPr lang="en-US" altLang="ko-KR" sz="1000" b="1" spc="60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itchFamily="50" charset="-127"/>
              <a:ea typeface="나눔바른고딕" pitchFamily="50" charset="-127"/>
            </a:endParaRPr>
          </a:p>
          <a:p>
            <a:r>
              <a:rPr lang="en-US" altLang="ko-KR" sz="1000" b="1" spc="6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   (Supervised Learning)</a:t>
            </a:r>
            <a:r>
              <a:rPr lang="ko-KR" altLang="en-US" sz="1000" b="1" spc="6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으로 예측 모델 구축</a:t>
            </a:r>
            <a:endParaRPr lang="en-US" altLang="ko-KR" sz="1000" b="1" spc="60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6288825" y="4582927"/>
            <a:ext cx="5398165" cy="1506914"/>
          </a:xfrm>
          <a:prstGeom prst="rect">
            <a:avLst/>
          </a:prstGeom>
          <a:solidFill>
            <a:srgbClr val="FAF7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6377759" y="4942316"/>
            <a:ext cx="52863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900"/>
              </a:spcBef>
            </a:pPr>
            <a:r>
              <a:rPr lang="en-US" altLang="ko-KR" sz="1400" b="1" spc="6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GBM(Gradient Boosting Machine)</a:t>
            </a:r>
          </a:p>
          <a:p>
            <a:pPr algn="ctr">
              <a:spcBef>
                <a:spcPts val="900"/>
              </a:spcBef>
            </a:pPr>
            <a:endParaRPr lang="en-US" altLang="ko-KR" sz="500" b="1" spc="60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itchFamily="50" charset="-127"/>
              <a:ea typeface="나눔바른고딕" pitchFamily="50" charset="-127"/>
            </a:endParaRPr>
          </a:p>
          <a:p>
            <a:pPr algn="ctr">
              <a:spcBef>
                <a:spcPts val="900"/>
              </a:spcBef>
            </a:pPr>
            <a:r>
              <a:rPr lang="en-US" altLang="ko-KR" sz="1400" b="1" spc="6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XGB(</a:t>
            </a:r>
            <a:r>
              <a:rPr lang="en-US" altLang="ko-KR" sz="1400" b="1" spc="600" dirty="0" err="1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eXtreme</a:t>
            </a:r>
            <a:r>
              <a:rPr lang="en-US" altLang="ko-KR" sz="1400" b="1" spc="6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 Gradient Boosting)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385995" y="2900976"/>
            <a:ext cx="528637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sz="900" b="1" spc="6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범주형 변수가 많기 때문에 </a:t>
            </a:r>
            <a:r>
              <a:rPr lang="en-US" altLang="ko-KR" sz="900" b="1" spc="6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PCA</a:t>
            </a:r>
            <a:r>
              <a:rPr lang="ko-KR" altLang="en-US" sz="900" b="1" spc="6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로 차원 축소가 어려움</a:t>
            </a:r>
            <a:endParaRPr lang="en-US" altLang="ko-KR" sz="900" b="1" spc="600" dirty="0" smtClean="0">
              <a:ln>
                <a:solidFill>
                  <a:schemeClr val="tx1">
                    <a:alpha val="0"/>
                  </a:schemeClr>
                </a:solidFill>
              </a:ln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536062" y="875643"/>
            <a:ext cx="11134452" cy="434990"/>
          </a:xfrm>
          <a:prstGeom prst="rect">
            <a:avLst/>
          </a:prstGeom>
          <a:solidFill>
            <a:srgbClr val="5D78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ko-KR" altLang="en-US" sz="2000" b="1" spc="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데이터의 특성을 고려해서 알맞은 모델 선택</a:t>
            </a:r>
            <a:endParaRPr lang="ko-KR" altLang="en-US" sz="2000" b="1" spc="6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grpSp>
        <p:nvGrpSpPr>
          <p:cNvPr id="31" name="그룹 30"/>
          <p:cNvGrpSpPr/>
          <p:nvPr/>
        </p:nvGrpSpPr>
        <p:grpSpPr>
          <a:xfrm>
            <a:off x="176062" y="166196"/>
            <a:ext cx="3672005" cy="400110"/>
            <a:chOff x="176062" y="166196"/>
            <a:chExt cx="3672005" cy="400110"/>
          </a:xfrm>
        </p:grpSpPr>
        <p:sp>
          <p:nvSpPr>
            <p:cNvPr id="33" name="직사각형 32"/>
            <p:cNvSpPr/>
            <p:nvPr/>
          </p:nvSpPr>
          <p:spPr>
            <a:xfrm>
              <a:off x="176062" y="189922"/>
              <a:ext cx="360000" cy="360000"/>
            </a:xfrm>
            <a:prstGeom prst="rect">
              <a:avLst/>
            </a:prstGeom>
            <a:solidFill>
              <a:srgbClr val="5D78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</a:t>
              </a:r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536062" y="166196"/>
              <a:ext cx="331200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spc="6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나눔바른고딕" pitchFamily="50" charset="-127"/>
                  <a:ea typeface="나눔바른고딕" pitchFamily="50" charset="-127"/>
                </a:rPr>
                <a:t>모델 분석 프로세스</a:t>
              </a:r>
              <a:endParaRPr lang="ko-KR" altLang="en-US" sz="2000" b="1" spc="6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endParaRPr>
            </a:p>
          </p:txBody>
        </p:sp>
      </p:grpSp>
      <p:cxnSp>
        <p:nvCxnSpPr>
          <p:cNvPr id="35" name="직선 연결선 34"/>
          <p:cNvCxnSpPr/>
          <p:nvPr/>
        </p:nvCxnSpPr>
        <p:spPr>
          <a:xfrm flipH="1">
            <a:off x="6102454" y="1787611"/>
            <a:ext cx="834" cy="4298548"/>
          </a:xfrm>
          <a:prstGeom prst="line">
            <a:avLst/>
          </a:prstGeom>
          <a:ln w="12700" cmpd="sng">
            <a:solidFill>
              <a:schemeClr val="bg1">
                <a:lumMod val="6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오른쪽 화살표 35"/>
          <p:cNvSpPr/>
          <p:nvPr/>
        </p:nvSpPr>
        <p:spPr>
          <a:xfrm rot="5400000">
            <a:off x="8878061" y="3894166"/>
            <a:ext cx="186738" cy="337043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8326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8443913" y="72151"/>
            <a:ext cx="3750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itchFamily="50" charset="-127"/>
                <a:ea typeface="나눔바른고딕" pitchFamily="50" charset="-127"/>
              </a:rPr>
              <a:t>01</a:t>
            </a:r>
            <a:r>
              <a:rPr lang="ko-KR" altLang="en-US" sz="1200" b="1" dirty="0" smtClean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itchFamily="50" charset="-127"/>
                <a:ea typeface="나눔바른고딕" pitchFamily="50" charset="-127"/>
              </a:rPr>
              <a:t> 예측 모델 소개      </a:t>
            </a:r>
            <a:r>
              <a:rPr lang="en-US" altLang="ko-KR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02</a:t>
            </a:r>
            <a:r>
              <a:rPr lang="ko-KR" altLang="en-US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최적값 찾기      </a:t>
            </a:r>
            <a:r>
              <a:rPr lang="en-US" altLang="ko-KR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03 </a:t>
            </a:r>
            <a:r>
              <a:rPr lang="ko-KR" altLang="en-US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추가 모델링</a:t>
            </a:r>
            <a:endParaRPr lang="ko-KR" altLang="en-US" sz="1200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 flipV="1">
            <a:off x="7136647" y="447785"/>
            <a:ext cx="5057695" cy="764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순서도: 자기 디스크 45"/>
          <p:cNvSpPr/>
          <p:nvPr/>
        </p:nvSpPr>
        <p:spPr>
          <a:xfrm>
            <a:off x="1407195" y="2452148"/>
            <a:ext cx="1265959" cy="809155"/>
          </a:xfrm>
          <a:prstGeom prst="flowChartMagneticDisk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/>
          <p:cNvSpPr/>
          <p:nvPr/>
        </p:nvSpPr>
        <p:spPr>
          <a:xfrm>
            <a:off x="1407195" y="2378756"/>
            <a:ext cx="1265959" cy="331752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/>
          <p:cNvSpPr/>
          <p:nvPr/>
        </p:nvSpPr>
        <p:spPr>
          <a:xfrm>
            <a:off x="1372931" y="2796094"/>
            <a:ext cx="1334486" cy="3477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ko-KR" altLang="en-US" sz="1100" b="1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50" b="1" spc="3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SCI </a:t>
            </a:r>
            <a:r>
              <a:rPr lang="ko-KR" altLang="en-US" sz="1050" b="1" spc="3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평가정보</a:t>
            </a:r>
            <a:endParaRPr lang="en-US" altLang="ko-KR" sz="1050" b="1" spc="30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다음_Regular" panose="02000603060000000000" pitchFamily="2" charset="-127"/>
              <a:ea typeface="다음_Regular" panose="02000603060000000000" pitchFamily="2" charset="-127"/>
            </a:endParaRPr>
          </a:p>
          <a:p>
            <a:pPr lvl="0" algn="ctr"/>
            <a:r>
              <a:rPr lang="en-US" altLang="ko-KR" sz="1050" b="1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DATA</a:t>
            </a:r>
            <a:endParaRPr lang="en-US" altLang="ko-KR" sz="1050" b="1" spc="30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다음_Regular" panose="02000603060000000000" pitchFamily="2" charset="-127"/>
              <a:ea typeface="다음_Regular" panose="02000603060000000000" pitchFamily="2" charset="-127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1392907" y="3963494"/>
            <a:ext cx="1334486" cy="3255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ko-KR" altLang="en-US" sz="1100" b="1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050" b="1" spc="3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한화 생명</a:t>
            </a:r>
            <a:endParaRPr lang="en-US" altLang="ko-KR" sz="1050" b="1" spc="30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다음_Regular" panose="02000603060000000000" pitchFamily="2" charset="-127"/>
              <a:ea typeface="다음_Regular" panose="02000603060000000000" pitchFamily="2" charset="-127"/>
            </a:endParaRPr>
          </a:p>
          <a:p>
            <a:pPr lvl="0" algn="ctr"/>
            <a:r>
              <a:rPr lang="en-US" altLang="ko-KR" sz="1050" b="1" spc="3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DATA</a:t>
            </a:r>
          </a:p>
        </p:txBody>
      </p:sp>
      <p:sp>
        <p:nvSpPr>
          <p:cNvPr id="52" name="순서도: 자기 디스크 51"/>
          <p:cNvSpPr/>
          <p:nvPr/>
        </p:nvSpPr>
        <p:spPr>
          <a:xfrm>
            <a:off x="1427169" y="3452708"/>
            <a:ext cx="1265959" cy="809155"/>
          </a:xfrm>
          <a:prstGeom prst="flowChartMagneticDisk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타원 52"/>
          <p:cNvSpPr/>
          <p:nvPr/>
        </p:nvSpPr>
        <p:spPr>
          <a:xfrm>
            <a:off x="1427169" y="3379316"/>
            <a:ext cx="1265959" cy="331752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/>
          <p:cNvSpPr/>
          <p:nvPr/>
        </p:nvSpPr>
        <p:spPr>
          <a:xfrm>
            <a:off x="1384305" y="3792654"/>
            <a:ext cx="1334486" cy="3477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ko-KR" altLang="en-US" sz="1100" b="1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050" b="1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한화 생명</a:t>
            </a:r>
            <a:endParaRPr lang="en-US" altLang="ko-KR" sz="1050" b="1" spc="30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다음_Regular" panose="02000603060000000000" pitchFamily="2" charset="-127"/>
              <a:ea typeface="다음_Regular" panose="02000603060000000000" pitchFamily="2" charset="-127"/>
            </a:endParaRPr>
          </a:p>
          <a:p>
            <a:pPr lvl="0" algn="ctr"/>
            <a:r>
              <a:rPr lang="en-US" altLang="ko-KR" sz="1050" b="1" spc="3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DATA</a:t>
            </a:r>
          </a:p>
        </p:txBody>
      </p:sp>
      <p:sp>
        <p:nvSpPr>
          <p:cNvPr id="55" name="순서도: 자기 디스크 54"/>
          <p:cNvSpPr/>
          <p:nvPr/>
        </p:nvSpPr>
        <p:spPr>
          <a:xfrm>
            <a:off x="1441459" y="4482611"/>
            <a:ext cx="1265959" cy="809155"/>
          </a:xfrm>
          <a:prstGeom prst="flowChartMagneticDisk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타원 55"/>
          <p:cNvSpPr/>
          <p:nvPr/>
        </p:nvSpPr>
        <p:spPr>
          <a:xfrm>
            <a:off x="1441459" y="4409219"/>
            <a:ext cx="1265959" cy="331752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/>
          <p:cNvSpPr/>
          <p:nvPr/>
        </p:nvSpPr>
        <p:spPr>
          <a:xfrm>
            <a:off x="1407195" y="4826557"/>
            <a:ext cx="1334486" cy="3477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ko-KR" sz="1050" b="1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SK </a:t>
            </a:r>
            <a:r>
              <a:rPr lang="ko-KR" altLang="en-US" sz="1050" b="1" spc="300" dirty="0" err="1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텔레콤</a:t>
            </a:r>
            <a:endParaRPr lang="en-US" altLang="ko-KR" sz="1050" b="1" spc="30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다음_Regular" panose="02000603060000000000" pitchFamily="2" charset="-127"/>
              <a:ea typeface="다음_Regular" panose="02000603060000000000" pitchFamily="2" charset="-127"/>
            </a:endParaRPr>
          </a:p>
          <a:p>
            <a:pPr lvl="0" algn="ctr"/>
            <a:r>
              <a:rPr lang="en-US" altLang="ko-KR" sz="1050" b="1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DATA</a:t>
            </a:r>
            <a:endParaRPr lang="en-US" altLang="ko-KR" sz="1050" b="1" spc="30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다음_Regular" panose="02000603060000000000" pitchFamily="2" charset="-127"/>
              <a:ea typeface="다음_Regular" panose="02000603060000000000" pitchFamily="2" charset="-127"/>
            </a:endParaRPr>
          </a:p>
        </p:txBody>
      </p:sp>
      <p:sp>
        <p:nvSpPr>
          <p:cNvPr id="58" name="오른쪽 화살표 57"/>
          <p:cNvSpPr/>
          <p:nvPr/>
        </p:nvSpPr>
        <p:spPr>
          <a:xfrm>
            <a:off x="3369595" y="3664003"/>
            <a:ext cx="1688181" cy="386564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/>
          <p:cNvSpPr/>
          <p:nvPr/>
        </p:nvSpPr>
        <p:spPr>
          <a:xfrm>
            <a:off x="3290220" y="3233116"/>
            <a:ext cx="184693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100" b="1" spc="6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전처리 </a:t>
            </a:r>
            <a:r>
              <a:rPr lang="en-US" altLang="ko-KR" sz="1100" b="1" spc="6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&amp;</a:t>
            </a:r>
          </a:p>
          <a:p>
            <a:pPr algn="ctr"/>
            <a:r>
              <a:rPr lang="ko-KR" altLang="en-US" sz="1100" b="1" spc="6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파생변수 생성</a:t>
            </a:r>
            <a:endParaRPr lang="ko-KR" altLang="en-US" sz="1100" b="1" spc="60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5569956" y="3278774"/>
            <a:ext cx="1403706" cy="50699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GBM</a:t>
            </a:r>
            <a:endParaRPr lang="en-US" altLang="ko-KR" sz="1200" b="1" spc="30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다음_Regular" panose="02000603060000000000" pitchFamily="2" charset="-127"/>
              <a:ea typeface="다음_Regular" panose="02000603060000000000" pitchFamily="2" charset="-127"/>
            </a:endParaRPr>
          </a:p>
        </p:txBody>
      </p:sp>
      <p:sp>
        <p:nvSpPr>
          <p:cNvPr id="64" name="직사각형 63"/>
          <p:cNvSpPr/>
          <p:nvPr/>
        </p:nvSpPr>
        <p:spPr>
          <a:xfrm>
            <a:off x="5569956" y="3907635"/>
            <a:ext cx="1403706" cy="50699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XGB</a:t>
            </a:r>
            <a:endParaRPr lang="en-US" altLang="ko-KR" sz="1200" b="1" spc="30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다음_Regular" panose="02000603060000000000" pitchFamily="2" charset="-127"/>
              <a:ea typeface="다음_Regular" panose="02000603060000000000" pitchFamily="2" charset="-127"/>
            </a:endParaRPr>
          </a:p>
        </p:txBody>
      </p:sp>
      <p:sp>
        <p:nvSpPr>
          <p:cNvPr id="65" name="오른쪽 화살표 64"/>
          <p:cNvSpPr/>
          <p:nvPr/>
        </p:nvSpPr>
        <p:spPr>
          <a:xfrm>
            <a:off x="7628398" y="3664003"/>
            <a:ext cx="1688181" cy="386564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직사각형 65"/>
          <p:cNvSpPr/>
          <p:nvPr/>
        </p:nvSpPr>
        <p:spPr>
          <a:xfrm>
            <a:off x="7520447" y="3261303"/>
            <a:ext cx="184693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100" b="1" spc="6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성능 비교</a:t>
            </a:r>
            <a:r>
              <a:rPr lang="ko-KR" altLang="en-US" sz="1100" b="1" spc="6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en-US" altLang="ko-KR" sz="1100" b="1" spc="6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&amp;</a:t>
            </a:r>
          </a:p>
          <a:p>
            <a:pPr algn="ctr"/>
            <a:r>
              <a:rPr lang="ko-KR" altLang="en-US" sz="1100" b="1" spc="6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최적값 찾기</a:t>
            </a:r>
            <a:endParaRPr lang="en-US" altLang="ko-KR" sz="1100" b="1" spc="600" dirty="0" smtClean="0">
              <a:ln>
                <a:solidFill>
                  <a:schemeClr val="tx1">
                    <a:alpha val="0"/>
                  </a:schemeClr>
                </a:solidFill>
              </a:ln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9813630" y="3581913"/>
            <a:ext cx="1068148" cy="55025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914400" latinLnBrk="1"/>
            <a:r>
              <a:rPr lang="ko-KR" altLang="en-US" sz="1100" b="1" spc="3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최종 모형 구축</a:t>
            </a:r>
            <a:endParaRPr lang="en-US" altLang="ko-KR" sz="1100" b="1" spc="30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다음_Regular" panose="02000603060000000000" pitchFamily="2" charset="-127"/>
              <a:ea typeface="다음_Regular" panose="02000603060000000000" pitchFamily="2" charset="-127"/>
            </a:endParaRPr>
          </a:p>
        </p:txBody>
      </p:sp>
      <p:grpSp>
        <p:nvGrpSpPr>
          <p:cNvPr id="31" name="그룹 30"/>
          <p:cNvGrpSpPr/>
          <p:nvPr/>
        </p:nvGrpSpPr>
        <p:grpSpPr>
          <a:xfrm>
            <a:off x="176062" y="166196"/>
            <a:ext cx="3672005" cy="400110"/>
            <a:chOff x="176062" y="166196"/>
            <a:chExt cx="3672005" cy="400110"/>
          </a:xfrm>
        </p:grpSpPr>
        <p:sp>
          <p:nvSpPr>
            <p:cNvPr id="32" name="직사각형 31"/>
            <p:cNvSpPr/>
            <p:nvPr/>
          </p:nvSpPr>
          <p:spPr>
            <a:xfrm>
              <a:off x="176062" y="189922"/>
              <a:ext cx="360000" cy="360000"/>
            </a:xfrm>
            <a:prstGeom prst="rect">
              <a:avLst/>
            </a:prstGeom>
            <a:solidFill>
              <a:srgbClr val="5D78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</a:t>
              </a:r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536062" y="166196"/>
              <a:ext cx="331200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spc="6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나눔바른고딕" pitchFamily="50" charset="-127"/>
                  <a:ea typeface="나눔바른고딕" pitchFamily="50" charset="-127"/>
                </a:rPr>
                <a:t>모델 분석 프로세스</a:t>
              </a:r>
            </a:p>
          </p:txBody>
        </p:sp>
      </p:grpSp>
      <p:sp>
        <p:nvSpPr>
          <p:cNvPr id="34" name="직사각형 33"/>
          <p:cNvSpPr/>
          <p:nvPr/>
        </p:nvSpPr>
        <p:spPr>
          <a:xfrm>
            <a:off x="536062" y="875643"/>
            <a:ext cx="11134452" cy="434990"/>
          </a:xfrm>
          <a:prstGeom prst="rect">
            <a:avLst/>
          </a:prstGeom>
          <a:solidFill>
            <a:srgbClr val="5D78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ko-KR" altLang="en-US" sz="2000" b="1" spc="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모델링 프로세스</a:t>
            </a:r>
            <a:endParaRPr lang="ko-KR" altLang="en-US" sz="2000" b="1" spc="6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29186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8443913" y="72151"/>
            <a:ext cx="3750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itchFamily="50" charset="-127"/>
                <a:ea typeface="나눔바른고딕" pitchFamily="50" charset="-127"/>
              </a:rPr>
              <a:t>01</a:t>
            </a:r>
            <a:r>
              <a:rPr lang="ko-KR" altLang="en-US" sz="1200" b="1" dirty="0" smtClean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itchFamily="50" charset="-127"/>
                <a:ea typeface="나눔바른고딕" pitchFamily="50" charset="-127"/>
              </a:rPr>
              <a:t> 예측 모델 소개      </a:t>
            </a:r>
            <a:r>
              <a:rPr lang="en-US" altLang="ko-KR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02</a:t>
            </a:r>
            <a:r>
              <a:rPr lang="ko-KR" altLang="en-US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최적값 찾기      </a:t>
            </a:r>
            <a:r>
              <a:rPr lang="en-US" altLang="ko-KR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03 </a:t>
            </a:r>
            <a:r>
              <a:rPr lang="ko-KR" altLang="en-US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추가 모델링</a:t>
            </a:r>
            <a:endParaRPr lang="ko-KR" altLang="en-US" sz="1200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 flipV="1">
            <a:off x="7136647" y="447785"/>
            <a:ext cx="5057695" cy="764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/>
          <p:cNvSpPr/>
          <p:nvPr/>
        </p:nvSpPr>
        <p:spPr>
          <a:xfrm>
            <a:off x="793244" y="2043231"/>
            <a:ext cx="4868646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ko-KR" sz="9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Boosting</a:t>
            </a:r>
            <a:r>
              <a:rPr lang="ko-KR" altLang="en-US" sz="9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은 가변 기저 함수 모형</a:t>
            </a:r>
            <a:r>
              <a:rPr lang="en-US" altLang="ko-KR" sz="9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(Adaptive Basis function Model)</a:t>
            </a:r>
            <a:r>
              <a:rPr lang="ko-KR" altLang="en-US" sz="9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을</a:t>
            </a:r>
            <a:r>
              <a:rPr lang="en-US" altLang="ko-KR" sz="9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sz="9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적용하기 위한 </a:t>
            </a:r>
            <a:r>
              <a:rPr lang="en-US" altLang="ko-KR" sz="9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Greedy Algorithm</a:t>
            </a:r>
            <a:r>
              <a:rPr lang="ko-KR" altLang="en-US" sz="9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으로</a:t>
            </a:r>
            <a:r>
              <a:rPr lang="en-US" altLang="ko-KR" sz="9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, </a:t>
            </a:r>
            <a:r>
              <a:rPr lang="ko-KR" altLang="en-US" sz="9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연속적으로</a:t>
            </a:r>
            <a:r>
              <a:rPr lang="en-US" altLang="ko-KR" sz="9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sz="9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약한 </a:t>
            </a:r>
            <a:r>
              <a:rPr lang="ko-KR" altLang="en-US" sz="90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학습기</a:t>
            </a:r>
            <a:r>
              <a:rPr lang="en-US" altLang="ko-KR" sz="9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(weak learner)</a:t>
            </a:r>
            <a:r>
              <a:rPr lang="ko-KR" altLang="en-US" sz="9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를 데이터의 </a:t>
            </a:r>
            <a:r>
              <a:rPr lang="ko-KR" altLang="en-US" sz="90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가중치된</a:t>
            </a:r>
            <a:r>
              <a:rPr lang="ko-KR" altLang="en-US" sz="9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 버전으로 적용해서 이전 </a:t>
            </a:r>
            <a:r>
              <a:rPr lang="ko-KR" altLang="en-US" sz="90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트리의</a:t>
            </a:r>
            <a:r>
              <a:rPr lang="ko-KR" altLang="en-US" sz="9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 예측 오류를 점차 줄여나가는 방식</a:t>
            </a:r>
            <a:r>
              <a:rPr lang="en-US" altLang="ko-KR" sz="9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.</a:t>
            </a:r>
          </a:p>
          <a:p>
            <a:pPr>
              <a:spcBef>
                <a:spcPts val="600"/>
              </a:spcBef>
            </a:pPr>
            <a:endParaRPr lang="en-US" altLang="ko-KR" sz="900" dirty="0" smtClean="0">
              <a:ln>
                <a:solidFill>
                  <a:schemeClr val="tx1">
                    <a:alpha val="0"/>
                  </a:schemeClr>
                </a:solidFill>
              </a:ln>
              <a:latin typeface="나눔바른고딕" pitchFamily="50" charset="-127"/>
              <a:ea typeface="나눔바른고딕" pitchFamily="50" charset="-127"/>
            </a:endParaRPr>
          </a:p>
          <a:p>
            <a:pPr>
              <a:spcBef>
                <a:spcPts val="600"/>
              </a:spcBef>
            </a:pPr>
            <a:endParaRPr lang="en-US" altLang="ko-KR" sz="90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33" name="직선 연결선 32"/>
          <p:cNvCxnSpPr/>
          <p:nvPr/>
        </p:nvCxnSpPr>
        <p:spPr>
          <a:xfrm>
            <a:off x="817522" y="1950207"/>
            <a:ext cx="4844368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817522" y="3886903"/>
            <a:ext cx="4844368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/>
          <p:cNvSpPr/>
          <p:nvPr/>
        </p:nvSpPr>
        <p:spPr>
          <a:xfrm>
            <a:off x="1005848" y="1862871"/>
            <a:ext cx="1030556" cy="174673"/>
          </a:xfrm>
          <a:prstGeom prst="rect">
            <a:avLst/>
          </a:prstGeom>
          <a:pattFill prst="pct40">
            <a:fgClr>
              <a:schemeClr val="tx1">
                <a:lumMod val="85000"/>
                <a:lumOff val="15000"/>
              </a:schemeClr>
            </a:fgClr>
            <a:bgClr>
              <a:schemeClr val="tx1">
                <a:lumMod val="75000"/>
                <a:lumOff val="2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ko-KR" sz="1000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What is GBM? </a:t>
            </a:r>
            <a:endParaRPr lang="en-US" altLang="ko-KR" sz="1000" b="1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6047788" y="1871393"/>
            <a:ext cx="0" cy="4166942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/>
          <p:cNvCxnSpPr/>
          <p:nvPr/>
        </p:nvCxnSpPr>
        <p:spPr>
          <a:xfrm>
            <a:off x="813380" y="4416470"/>
            <a:ext cx="4844368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/>
          <p:cNvCxnSpPr/>
          <p:nvPr/>
        </p:nvCxnSpPr>
        <p:spPr>
          <a:xfrm>
            <a:off x="834923" y="5646982"/>
            <a:ext cx="4844368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직사각형 67"/>
          <p:cNvSpPr/>
          <p:nvPr/>
        </p:nvSpPr>
        <p:spPr>
          <a:xfrm>
            <a:off x="1001706" y="4329134"/>
            <a:ext cx="1030556" cy="174673"/>
          </a:xfrm>
          <a:prstGeom prst="rect">
            <a:avLst/>
          </a:prstGeom>
          <a:pattFill prst="pct40">
            <a:fgClr>
              <a:schemeClr val="tx1">
                <a:lumMod val="85000"/>
                <a:lumOff val="15000"/>
              </a:schemeClr>
            </a:fgClr>
            <a:bgClr>
              <a:schemeClr val="tx1">
                <a:lumMod val="75000"/>
                <a:lumOff val="2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ko-KR" sz="10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</a:t>
            </a:r>
            <a:r>
              <a:rPr lang="en-US" altLang="ko-KR" sz="1000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hy GBM? </a:t>
            </a:r>
            <a:endParaRPr lang="en-US" altLang="ko-KR" sz="1000" b="1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6315799" y="2258208"/>
            <a:ext cx="5218253" cy="34301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en-US" altLang="ko-KR" sz="1600" b="1" spc="30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다음_Regular" panose="02000603060000000000" pitchFamily="2" charset="-127"/>
              <a:ea typeface="다음_Regular" panose="02000603060000000000" pitchFamily="2" charset="-127"/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6315798" y="1965821"/>
            <a:ext cx="5218254" cy="29238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r>
              <a:rPr lang="en-US" altLang="ko-KR" sz="1600" b="1" spc="6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Hyper Parameter in GBM</a:t>
            </a:r>
            <a:endParaRPr lang="en-US" altLang="ko-KR" sz="1600" b="1" spc="30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다음_Regular" panose="02000603060000000000" pitchFamily="2" charset="-127"/>
              <a:ea typeface="다음_Regular" panose="02000603060000000000" pitchFamily="2" charset="-127"/>
            </a:endParaRPr>
          </a:p>
        </p:txBody>
      </p:sp>
      <p:sp>
        <p:nvSpPr>
          <p:cNvPr id="78" name="직사각형 77"/>
          <p:cNvSpPr/>
          <p:nvPr/>
        </p:nvSpPr>
        <p:spPr>
          <a:xfrm>
            <a:off x="3960002" y="2778430"/>
            <a:ext cx="1116011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14400"/>
            <a:r>
              <a:rPr lang="ko-KR" altLang="en-US" sz="900" dirty="0" smtClean="0">
                <a:solidFill>
                  <a:prstClr val="black"/>
                </a:solidFill>
                <a:latin typeface="나눔바른고딕" pitchFamily="50" charset="-127"/>
                <a:ea typeface="나눔바른고딕" pitchFamily="50" charset="-127"/>
              </a:rPr>
              <a:t>가변 기저 함수 모</a:t>
            </a:r>
            <a:r>
              <a:rPr lang="ko-KR" altLang="en-US" sz="900" dirty="0">
                <a:solidFill>
                  <a:prstClr val="black"/>
                </a:solidFill>
                <a:latin typeface="나눔바른고딕" pitchFamily="50" charset="-127"/>
                <a:ea typeface="나눔바른고딕" pitchFamily="50" charset="-127"/>
              </a:rPr>
              <a:t>형</a:t>
            </a:r>
            <a:r>
              <a:rPr lang="en-US" altLang="ko-KR" sz="900" dirty="0" smtClean="0">
                <a:solidFill>
                  <a:prstClr val="black"/>
                </a:solidFill>
                <a:latin typeface="나눔바른고딕" pitchFamily="50" charset="-127"/>
                <a:ea typeface="나눔바른고딕" pitchFamily="50" charset="-127"/>
              </a:rPr>
              <a:t>:</a:t>
            </a:r>
            <a:endParaRPr lang="en-US" altLang="ko-KR" sz="1000" dirty="0">
              <a:solidFill>
                <a:prstClr val="black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79" name="직사각형 78"/>
          <p:cNvSpPr/>
          <p:nvPr/>
        </p:nvSpPr>
        <p:spPr>
          <a:xfrm>
            <a:off x="3989022" y="2778430"/>
            <a:ext cx="1629047" cy="1069213"/>
          </a:xfrm>
          <a:prstGeom prst="rect">
            <a:avLst/>
          </a:prstGeom>
          <a:noFill/>
          <a:ln w="12700">
            <a:solidFill>
              <a:schemeClr val="bg2">
                <a:lumMod val="9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/>
              <p:cNvSpPr txBox="1"/>
              <p:nvPr/>
            </p:nvSpPr>
            <p:spPr>
              <a:xfrm>
                <a:off x="4053089" y="2940379"/>
                <a:ext cx="1564980" cy="4818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900" b="0" i="1" smtClean="0"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lang="en-US" altLang="ko-KR" sz="9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ko-KR" sz="900" b="0" i="1" smtClean="0"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en-US" altLang="ko-KR" sz="900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altLang="ko-KR" sz="9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latin typeface="Cambria Math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900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en-US" altLang="ko-KR" sz="900" b="0" i="1" smtClean="0">
                          <a:latin typeface="Cambria Math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altLang="ko-KR" sz="900" b="0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900" b="0" i="1" smtClean="0">
                              <a:latin typeface="Cambria Math"/>
                            </a:rPr>
                            <m:t>𝑚</m:t>
                          </m:r>
                          <m:r>
                            <a:rPr lang="en-US" altLang="ko-KR" sz="900" b="0" i="1" smtClean="0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900" b="0" i="1" smtClean="0">
                              <a:latin typeface="Cambria Math"/>
                            </a:rPr>
                            <m:t>𝑀</m:t>
                          </m:r>
                        </m:sup>
                        <m:e>
                          <m:sSub>
                            <m:sSubPr>
                              <m:ctrlPr>
                                <a:rPr lang="en-US" altLang="ko-KR" sz="9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ko-KR" sz="900" b="0" i="1" smtClean="0">
                                  <a:latin typeface="Cambria Math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900" b="0" i="1" smtClean="0">
                                  <a:latin typeface="Cambria Math"/>
                                </a:rPr>
                                <m:t>𝑚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ko-KR" sz="9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ko-KR" altLang="en-US" sz="900" b="0" i="1" smtClean="0">
                                  <a:latin typeface="Cambria Math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altLang="ko-KR" sz="900" b="0" i="1" smtClean="0">
                                  <a:latin typeface="Cambria Math"/>
                                </a:rPr>
                                <m:t>𝑚</m:t>
                              </m:r>
                            </m:sub>
                          </m:sSub>
                          <m:r>
                            <a:rPr lang="en-US" altLang="ko-KR" sz="900" b="0" i="1" smtClean="0">
                              <a:latin typeface="Cambria Math"/>
                            </a:rPr>
                            <m:t>(</m:t>
                          </m:r>
                          <m:r>
                            <a:rPr lang="en-US" altLang="ko-KR" sz="900" b="0" i="1" smtClean="0">
                              <a:latin typeface="Cambria Math"/>
                            </a:rPr>
                            <m:t>𝑥</m:t>
                          </m:r>
                          <m:r>
                            <a:rPr lang="en-US" altLang="ko-KR" sz="900" b="0" i="1" smtClean="0">
                              <a:latin typeface="Cambria Math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ko-KR" altLang="en-US" sz="900" dirty="0"/>
              </a:p>
            </p:txBody>
          </p:sp>
        </mc:Choice>
        <mc:Fallback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3089" y="2940379"/>
                <a:ext cx="1564980" cy="481863"/>
              </a:xfrm>
              <a:prstGeom prst="rect">
                <a:avLst/>
              </a:prstGeom>
              <a:blipFill rotWithShape="1">
                <a:blip r:embed="rId3"/>
                <a:stretch>
                  <a:fillRect t="-88608" r="-15953" b="-14050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직사각형 9"/>
              <p:cNvSpPr/>
              <p:nvPr/>
            </p:nvSpPr>
            <p:spPr>
              <a:xfrm>
                <a:off x="4038801" y="3445176"/>
                <a:ext cx="1231234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8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ko-KR" altLang="en-US" sz="800" i="1">
                            <a:latin typeface="Cambria Math"/>
                          </a:rPr>
                          <m:t>𝜙</m:t>
                        </m:r>
                      </m:e>
                      <m:sub>
                        <m:r>
                          <a:rPr lang="en-US" altLang="ko-KR" sz="800" i="1">
                            <a:latin typeface="Cambria Math"/>
                          </a:rPr>
                          <m:t>𝑚</m:t>
                        </m:r>
                      </m:sub>
                    </m:sSub>
                    <m:r>
                      <a:rPr lang="en-US" altLang="ko-KR" sz="800" i="1">
                        <a:latin typeface="Cambria Math"/>
                      </a:rPr>
                      <m:t>(</m:t>
                    </m:r>
                    <m:r>
                      <a:rPr lang="en-US" altLang="ko-KR" sz="800" i="1">
                        <a:latin typeface="Cambria Math"/>
                      </a:rPr>
                      <m:t>𝑥</m:t>
                    </m:r>
                    <m:r>
                      <a:rPr lang="en-US" altLang="ko-KR" sz="800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ko-KR" altLang="en-US" sz="800" dirty="0" smtClean="0">
                    <a:latin typeface="나눔바른고딕" pitchFamily="50" charset="-127"/>
                    <a:ea typeface="나눔바른고딕" pitchFamily="50" charset="-127"/>
                  </a:rPr>
                  <a:t> </a:t>
                </a:r>
                <a:r>
                  <a:rPr lang="en-US" altLang="ko-KR" sz="800" dirty="0" smtClean="0">
                    <a:latin typeface="나눔바른고딕" pitchFamily="50" charset="-127"/>
                    <a:ea typeface="나눔바른고딕" pitchFamily="50" charset="-127"/>
                  </a:rPr>
                  <a:t>: m</a:t>
                </a:r>
                <a:r>
                  <a:rPr lang="ko-KR" altLang="en-US" sz="800" dirty="0" smtClean="0">
                    <a:latin typeface="나눔바른고딕" pitchFamily="50" charset="-127"/>
                    <a:ea typeface="나눔바른고딕" pitchFamily="50" charset="-127"/>
                  </a:rPr>
                  <a:t>번째 기저 함수</a:t>
                </a:r>
                <a:endParaRPr lang="en-US" altLang="ko-KR" sz="800" dirty="0" smtClean="0">
                  <a:latin typeface="나눔바른고딕" pitchFamily="50" charset="-127"/>
                  <a:ea typeface="나눔바른고딕" pitchFamily="50" charset="-127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8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ko-KR" sz="800" i="1">
                              <a:latin typeface="Cambria Math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800" i="1">
                              <a:latin typeface="Cambria Math"/>
                            </a:rPr>
                            <m:t>𝑚</m:t>
                          </m:r>
                        </m:sub>
                      </m:sSub>
                      <m:r>
                        <a:rPr lang="en-US" altLang="ko-KR" sz="800" b="0" i="0" smtClean="0">
                          <a:latin typeface="Cambria Math"/>
                        </a:rPr>
                        <m:t>:</m:t>
                      </m:r>
                      <m:r>
                        <a:rPr lang="en-US" altLang="ko-KR" sz="800" b="0" i="1" smtClean="0">
                          <a:latin typeface="Cambria Math"/>
                        </a:rPr>
                        <m:t>𝑚</m:t>
                      </m:r>
                      <m:r>
                        <a:rPr lang="ko-KR" altLang="en-US" sz="800" b="0" i="1" smtClean="0">
                          <a:latin typeface="Cambria Math"/>
                        </a:rPr>
                        <m:t>번째</m:t>
                      </m:r>
                      <m:r>
                        <a:rPr lang="en-US" altLang="ko-KR" sz="800" b="0" i="1" smtClean="0">
                          <a:latin typeface="Cambria Math"/>
                        </a:rPr>
                        <m:t> </m:t>
                      </m:r>
                      <m:r>
                        <a:rPr lang="ko-KR" altLang="en-US" sz="800" b="0" i="1" smtClean="0">
                          <a:latin typeface="Cambria Math"/>
                        </a:rPr>
                        <m:t>가</m:t>
                      </m:r>
                      <m:r>
                        <a:rPr lang="ko-KR" altLang="en-US" sz="800" i="1">
                          <a:latin typeface="Cambria Math"/>
                          <a:ea typeface="나눔바른고딕" pitchFamily="50" charset="-127"/>
                        </a:rPr>
                        <m:t>중</m:t>
                      </m:r>
                      <m:r>
                        <a:rPr lang="ko-KR" altLang="en-US" sz="800" b="0" i="1" smtClean="0">
                          <a:latin typeface="Cambria Math"/>
                          <a:ea typeface="나눔바른고딕" pitchFamily="50" charset="-127"/>
                        </a:rPr>
                        <m:t>치</m:t>
                      </m:r>
                    </m:oMath>
                  </m:oMathPara>
                </a14:m>
                <a:endParaRPr lang="ko-KR" altLang="en-US" sz="800" dirty="0">
                  <a:latin typeface="나눔바른고딕" pitchFamily="50" charset="-127"/>
                  <a:ea typeface="나눔바른고딕" pitchFamily="50" charset="-127"/>
                </a:endParaRPr>
              </a:p>
            </p:txBody>
          </p:sp>
        </mc:Choice>
        <mc:Fallback>
          <p:sp>
            <p:nvSpPr>
              <p:cNvPr id="10" name="직사각형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8801" y="3445176"/>
                <a:ext cx="1231234" cy="338554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/>
              <p:cNvSpPr txBox="1"/>
              <p:nvPr/>
            </p:nvSpPr>
            <p:spPr>
              <a:xfrm>
                <a:off x="792367" y="2500919"/>
                <a:ext cx="2807628" cy="15924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800" b="0" i="1" smtClean="0">
                          <a:latin typeface="Cambria Math"/>
                        </a:rPr>
                        <m:t>𝑓𝑜𝑟</m:t>
                      </m:r>
                      <m:r>
                        <a:rPr lang="en-US" altLang="ko-KR" sz="800" b="0" i="1" smtClean="0">
                          <a:latin typeface="Cambria Math"/>
                        </a:rPr>
                        <m:t> </m:t>
                      </m:r>
                      <m:r>
                        <a:rPr lang="en-US" altLang="ko-KR" sz="800" b="0" i="1" smtClean="0">
                          <a:latin typeface="Cambria Math"/>
                        </a:rPr>
                        <m:t>𝑡</m:t>
                      </m:r>
                      <m:r>
                        <a:rPr lang="en-US" altLang="ko-KR" sz="800" b="0" i="1" smtClean="0">
                          <a:latin typeface="Cambria Math"/>
                        </a:rPr>
                        <m:t>=1,…, </m:t>
                      </m:r>
                      <m:r>
                        <a:rPr lang="en-US" altLang="ko-KR" sz="800" b="0" i="1" smtClean="0">
                          <a:latin typeface="Cambria Math"/>
                        </a:rPr>
                        <m:t>𝑇</m:t>
                      </m:r>
                    </m:oMath>
                  </m:oMathPara>
                </a14:m>
                <a:endParaRPr lang="en-US" altLang="ko-KR" sz="800" b="0" dirty="0" smtClean="0"/>
              </a:p>
              <a:p>
                <a:pPr marL="228600" indent="-228600">
                  <a:buAutoNum type="arabicParenR"/>
                </a:pPr>
                <a:r>
                  <a:rPr lang="ko-KR" altLang="en-US" sz="800" dirty="0" err="1" smtClean="0"/>
                  <a:t>관측점에서</a:t>
                </a:r>
                <a:r>
                  <a:rPr lang="ko-KR" altLang="en-US" sz="800" dirty="0" smtClean="0"/>
                  <a:t> </a:t>
                </a:r>
                <a:r>
                  <a:rPr lang="en-US" altLang="ko-KR" sz="800" dirty="0" smtClean="0"/>
                  <a:t>negative gradient </a:t>
                </a:r>
                <a:r>
                  <a:rPr lang="ko-KR" altLang="en-US" sz="800" dirty="0" smtClean="0"/>
                  <a:t>산출</a:t>
                </a:r>
                <a:endParaRPr lang="en-US" altLang="ko-KR" sz="80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8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ko-KR" sz="800" b="0" i="1" smtClean="0">
                              <a:latin typeface="Cambria Math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800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altLang="ko-KR" sz="800" b="0" i="1" smtClean="0">
                          <a:latin typeface="Cambria Math"/>
                        </a:rPr>
                        <m:t>=−</m:t>
                      </m:r>
                      <m:f>
                        <m:fPr>
                          <m:ctrlPr>
                            <a:rPr lang="en-US" altLang="ko-KR" sz="8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ko-KR" sz="800" b="0" i="1" smtClean="0">
                              <a:latin typeface="Cambria Math"/>
                            </a:rPr>
                            <m:t>𝑑</m:t>
                          </m:r>
                        </m:num>
                        <m:den>
                          <m:r>
                            <a:rPr lang="en-US" altLang="ko-KR" sz="800" b="0" i="1" smtClean="0">
                              <a:latin typeface="Cambria Math"/>
                            </a:rPr>
                            <m:t>𝑑𝑓</m:t>
                          </m:r>
                          <m:d>
                            <m:dPr>
                              <m:ctrlPr>
                                <a:rPr lang="en-US" altLang="ko-KR" sz="8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800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800" b="0" i="1" smtClean="0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800" b="0" i="1" smtClean="0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en-US" altLang="ko-KR" sz="800" b="0" i="1" smtClean="0">
                          <a:latin typeface="Cambria Math"/>
                        </a:rPr>
                        <m:t>𝐿</m:t>
                      </m:r>
                      <m:d>
                        <m:dPr>
                          <m:ctrlPr>
                            <a:rPr lang="en-US" altLang="ko-KR" sz="800" b="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8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ko-KR" sz="800" b="0" i="1" smtClean="0"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ko-KR" sz="8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sz="800" b="0" i="1" smtClean="0">
                              <a:latin typeface="Cambria Math"/>
                            </a:rPr>
                            <m:t>,</m:t>
                          </m:r>
                          <m:r>
                            <a:rPr lang="en-US" altLang="ko-KR" sz="800" b="0" i="1" smtClean="0">
                              <a:latin typeface="Cambria Math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ko-KR" sz="8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800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800" b="0" i="1" smtClean="0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800" b="0" i="1" smtClean="0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sSub>
                        <m:sSubPr>
                          <m:ctrlPr>
                            <a:rPr lang="en-US" altLang="ko-KR" sz="800" b="0" i="1" smtClean="0">
                              <a:latin typeface="Cambria Math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altLang="ko-KR" sz="8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ko-KR" sz="800" b="0" i="1" smtClean="0">
                                  <a:latin typeface="Cambria Math"/>
                                </a:rPr>
                                <m:t>​</m:t>
                              </m:r>
                            </m:e>
                          </m:d>
                        </m:e>
                        <m:sub>
                          <m:r>
                            <a:rPr lang="en-US" altLang="ko-KR" sz="800" b="0" i="1" smtClean="0">
                              <a:latin typeface="Cambria Math"/>
                            </a:rPr>
                            <m:t>𝑓</m:t>
                          </m:r>
                          <m:r>
                            <a:rPr lang="en-US" altLang="ko-KR" sz="800" b="0" i="1" smtClean="0">
                              <a:latin typeface="Cambria Math"/>
                            </a:rPr>
                            <m:t>=</m:t>
                          </m:r>
                          <m:acc>
                            <m:accPr>
                              <m:chr m:val="̂"/>
                              <m:ctrlPr>
                                <a:rPr lang="en-US" altLang="ko-KR" sz="800" b="0" i="1" smtClean="0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altLang="ko-KR" sz="800" b="0" i="1" smtClean="0">
                                  <a:latin typeface="Cambria Math"/>
                                </a:rPr>
                                <m:t>𝑓</m:t>
                              </m:r>
                            </m:e>
                          </m:acc>
                          <m:d>
                            <m:dPr>
                              <m:ctrlPr>
                                <a:rPr lang="en-US" altLang="ko-KR" sz="8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800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800" b="0" i="1" smtClean="0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800" b="0" i="1" smtClean="0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sub>
                      </m:sSub>
                      <m:r>
                        <a:rPr lang="en-US" altLang="ko-KR" sz="800" b="0" i="1" smtClean="0">
                          <a:latin typeface="Cambria Math"/>
                        </a:rPr>
                        <m:t>, </m:t>
                      </m:r>
                      <m:r>
                        <a:rPr lang="en-US" altLang="ko-KR" sz="800" b="0" i="1" smtClean="0">
                          <a:latin typeface="Cambria Math"/>
                        </a:rPr>
                        <m:t>𝑖</m:t>
                      </m:r>
                      <m:r>
                        <a:rPr lang="en-US" altLang="ko-KR" sz="800" b="0" i="1" smtClean="0">
                          <a:latin typeface="Cambria Math"/>
                        </a:rPr>
                        <m:t>=1,…,</m:t>
                      </m:r>
                      <m:r>
                        <a:rPr lang="en-US" altLang="ko-KR" sz="800" b="0" i="1" smtClean="0">
                          <a:latin typeface="Cambria Math"/>
                        </a:rPr>
                        <m:t>𝑛</m:t>
                      </m:r>
                      <m:r>
                        <a:rPr lang="en-US" altLang="ko-KR" sz="800" b="0" i="1" smtClean="0">
                          <a:latin typeface="Cambria Math"/>
                        </a:rPr>
                        <m:t>.</m:t>
                      </m:r>
                    </m:oMath>
                  </m:oMathPara>
                </a14:m>
                <a:endParaRPr lang="en-US" altLang="ko-KR" sz="800" dirty="0" smtClean="0"/>
              </a:p>
              <a:p>
                <a:pPr marL="228600" indent="-228600">
                  <a:buAutoNum type="arabicParenR" startAt="2"/>
                </a:pPr>
                <a:r>
                  <a:rPr lang="en-US" altLang="ko-KR" sz="800" dirty="0" smtClean="0"/>
                  <a:t>n</a:t>
                </a:r>
                <a:r>
                  <a:rPr lang="ko-KR" altLang="en-US" sz="800" dirty="0" smtClean="0"/>
                  <a:t>개 개체 중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8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sz="800" i="1">
                            <a:latin typeface="Cambria Math"/>
                          </a:rPr>
                          <m:t>𝑛</m:t>
                        </m:r>
                      </m:e>
                      <m:sub>
                        <m:r>
                          <a:rPr lang="en-US" altLang="ko-KR" sz="800" b="0" i="1" smtClean="0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ko-KR" altLang="en-US" sz="800" dirty="0" smtClean="0"/>
                  <a:t>개를 임의추출하고</a:t>
                </a:r>
                <a:r>
                  <a:rPr lang="en-US" altLang="ko-KR" sz="800" dirty="0" smtClean="0"/>
                  <a:t>,</a:t>
                </a:r>
              </a:p>
              <a:p>
                <a:r>
                  <a:rPr lang="en-US" altLang="ko-KR" sz="800" dirty="0"/>
                  <a:t> </a:t>
                </a:r>
                <a:r>
                  <a:rPr lang="en-US" altLang="ko-KR" sz="800" dirty="0" smtClean="0"/>
                  <a:t>     negative gradient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8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sz="800" b="0" i="1" smtClean="0">
                            <a:latin typeface="Cambria Math"/>
                          </a:rPr>
                          <m:t>𝑧</m:t>
                        </m:r>
                      </m:e>
                      <m:sub>
                        <m:r>
                          <a:rPr lang="en-US" altLang="ko-KR" sz="800" b="0" i="1" smtClean="0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ko-KR" altLang="en-US" sz="800" dirty="0" smtClean="0"/>
                  <a:t>를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8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sz="800" b="0" i="1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altLang="ko-KR" sz="800" b="0" i="1" smtClean="0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ko-KR" altLang="en-US" sz="800" dirty="0" smtClean="0"/>
                  <a:t>로 예측하는 회귀나무 구축</a:t>
                </a:r>
                <a:endParaRPr lang="en-US" altLang="ko-KR" sz="800" dirty="0" smtClean="0"/>
              </a:p>
              <a:p>
                <a:pPr marL="228600" indent="-228600">
                  <a:buAutoNum type="arabicParenR" startAt="3"/>
                </a:pPr>
                <a:r>
                  <a:rPr lang="ko-KR" altLang="en-US" sz="800" dirty="0" smtClean="0"/>
                  <a:t>회귀나무에 의해 전체영역을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8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sz="800" b="0" i="1" smtClean="0"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en-US" altLang="ko-KR" sz="800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altLang="ko-KR" sz="800" b="0" i="1" smtClean="0">
                        <a:latin typeface="Cambria Math"/>
                      </a:rPr>
                      <m:t>,…,</m:t>
                    </m:r>
                    <m:sSub>
                      <m:sSubPr>
                        <m:ctrlPr>
                          <a:rPr lang="en-US" altLang="ko-KR" sz="8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sz="800" b="0" i="1" smtClean="0"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en-US" altLang="ko-KR" sz="800" b="0" i="1" smtClean="0">
                            <a:latin typeface="Cambria Math"/>
                          </a:rPr>
                          <m:t>𝐾</m:t>
                        </m:r>
                      </m:sub>
                    </m:sSub>
                  </m:oMath>
                </a14:m>
                <a:r>
                  <a:rPr lang="ko-KR" altLang="en-US" sz="800" dirty="0" smtClean="0"/>
                  <a:t>로 분할하고</a:t>
                </a:r>
                <a:r>
                  <a:rPr lang="en-US" altLang="ko-KR" sz="800" dirty="0" smtClean="0"/>
                  <a:t>,</a:t>
                </a:r>
              </a:p>
              <a:p>
                <a:r>
                  <a:rPr lang="en-US" altLang="ko-KR" sz="800" dirty="0"/>
                  <a:t> </a:t>
                </a:r>
                <a:r>
                  <a:rPr lang="en-US" altLang="ko-KR" sz="800" dirty="0" smtClean="0"/>
                  <a:t>     </a:t>
                </a:r>
                <a:r>
                  <a:rPr lang="ko-KR" altLang="en-US" sz="800" dirty="0" err="1" smtClean="0"/>
                  <a:t>부영역</a:t>
                </a:r>
                <a:r>
                  <a:rPr lang="ko-KR" altLang="en-US" sz="800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8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sz="800" b="0" i="1" smtClean="0"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en-US" altLang="ko-KR" sz="800" b="0" i="1" smtClean="0">
                            <a:latin typeface="Cambria Math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ko-KR" altLang="en-US" sz="800" dirty="0" smtClean="0"/>
                  <a:t>에서 최적의 변위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8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sz="800" b="0" i="1" smtClean="0">
                            <a:latin typeface="Cambria Math"/>
                          </a:rPr>
                          <m:t>𝑎</m:t>
                        </m:r>
                      </m:e>
                      <m:sub>
                        <m:r>
                          <a:rPr lang="en-US" altLang="ko-KR" sz="800" b="0" i="1" smtClean="0">
                            <a:latin typeface="Cambria Math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ko-KR" altLang="en-US" sz="800" dirty="0" smtClean="0"/>
                  <a:t>를 산출</a:t>
                </a:r>
                <a:endParaRPr lang="en-US" altLang="ko-KR" sz="800" dirty="0"/>
              </a:p>
              <a:p>
                <a:r>
                  <a:rPr lang="en-US" altLang="ko-KR" sz="800" dirty="0" smtClean="0"/>
                  <a:t>4)   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800" i="1">
                            <a:latin typeface="Cambria Math"/>
                          </a:rPr>
                        </m:ctrlPr>
                      </m:accPr>
                      <m:e>
                        <m:r>
                          <a:rPr lang="en-US" altLang="ko-KR" sz="800" i="1">
                            <a:latin typeface="Cambria Math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altLang="ko-KR" sz="8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8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ko-KR" sz="800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8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ko-KR" altLang="en-US" sz="800" dirty="0" smtClean="0"/>
                  <a:t>의 업데이트 </a:t>
                </a:r>
                <a:endParaRPr lang="en-US" altLang="ko-KR" sz="800" dirty="0" smtClean="0"/>
              </a:p>
              <a:p>
                <a:r>
                  <a:rPr lang="en-US" altLang="ko-KR" sz="800" dirty="0"/>
                  <a:t> </a:t>
                </a:r>
                <a:r>
                  <a:rPr lang="en-US" altLang="ko-KR" sz="800" dirty="0" smtClean="0"/>
                  <a:t>     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800" i="1">
                            <a:latin typeface="Cambria Math"/>
                          </a:rPr>
                        </m:ctrlPr>
                      </m:accPr>
                      <m:e>
                        <m:r>
                          <a:rPr lang="en-US" altLang="ko-KR" sz="800" i="1">
                            <a:latin typeface="Cambria Math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altLang="ko-KR" sz="8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8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ko-KR" sz="800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8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ko-KR" sz="800" dirty="0" smtClean="0"/>
                  <a:t> &lt;-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800" i="1">
                            <a:latin typeface="Cambria Math"/>
                          </a:rPr>
                        </m:ctrlPr>
                      </m:accPr>
                      <m:e>
                        <m:r>
                          <a:rPr lang="en-US" altLang="ko-KR" sz="800" i="1">
                            <a:latin typeface="Cambria Math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altLang="ko-KR" sz="8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8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ko-KR" sz="800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8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ko-KR" sz="800" b="0" i="1" smtClean="0">
                        <a:latin typeface="Cambria Math"/>
                      </a:rPr>
                      <m:t>+</m:t>
                    </m:r>
                    <m:r>
                      <a:rPr lang="ko-KR" altLang="en-US" sz="800" b="0" i="1" smtClean="0">
                        <a:latin typeface="Cambria Math"/>
                      </a:rPr>
                      <m:t>𝜆</m:t>
                    </m:r>
                    <m:sSub>
                      <m:sSubPr>
                        <m:ctrlPr>
                          <a:rPr lang="en-US" altLang="ko-KR" sz="8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sz="800" b="0" i="1" smtClean="0">
                            <a:latin typeface="Cambria Math"/>
                          </a:rPr>
                          <m:t>𝑎</m:t>
                        </m:r>
                      </m:e>
                      <m:sub>
                        <m:r>
                          <a:rPr lang="en-US" altLang="ko-KR" sz="800" b="0" i="1" smtClean="0">
                            <a:latin typeface="Cambria Math"/>
                          </a:rPr>
                          <m:t>𝑘</m:t>
                        </m:r>
                      </m:sub>
                    </m:sSub>
                    <m:r>
                      <a:rPr lang="en-US" altLang="ko-KR" sz="800" b="0" i="1" smtClean="0">
                        <a:latin typeface="Cambria Math"/>
                      </a:rPr>
                      <m:t>, </m:t>
                    </m:r>
                    <m:sSub>
                      <m:sSubPr>
                        <m:ctrlPr>
                          <a:rPr lang="en-US" altLang="ko-KR" sz="8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sz="800" b="0" i="1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altLang="ko-KR" sz="800" b="0" i="1" smtClean="0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altLang="ko-KR" sz="800" b="0" i="1" smtClean="0">
                        <a:latin typeface="Cambria Math"/>
                        <a:ea typeface="Cambria Math"/>
                      </a:rPr>
                      <m:t>∈</m:t>
                    </m:r>
                    <m:sSub>
                      <m:sSubPr>
                        <m:ctrlPr>
                          <a:rPr lang="en-US" altLang="ko-KR" sz="800" b="0" i="1" smtClean="0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US" altLang="ko-KR" sz="800" b="0" i="1" smtClean="0">
                            <a:latin typeface="Cambria Math"/>
                            <a:ea typeface="Cambria Math"/>
                          </a:rPr>
                          <m:t>𝑆</m:t>
                        </m:r>
                      </m:e>
                      <m:sub>
                        <m:r>
                          <a:rPr lang="en-US" altLang="ko-KR" sz="800" b="0" i="1" smtClean="0">
                            <a:latin typeface="Cambria Math"/>
                            <a:ea typeface="Cambria Math"/>
                          </a:rPr>
                          <m:t>𝑘</m:t>
                        </m:r>
                      </m:sub>
                    </m:sSub>
                    <m:r>
                      <a:rPr lang="en-US" altLang="ko-KR" sz="800" b="0" i="1" smtClean="0">
                        <a:latin typeface="Cambria Math"/>
                        <a:ea typeface="Cambria Math"/>
                      </a:rPr>
                      <m:t>.</m:t>
                    </m:r>
                  </m:oMath>
                </a14:m>
                <a:endParaRPr lang="en-US" altLang="ko-KR" sz="800" dirty="0" smtClean="0"/>
              </a:p>
              <a:p>
                <a:endParaRPr lang="en-US" altLang="ko-KR" sz="800" dirty="0" smtClean="0"/>
              </a:p>
              <a:p>
                <a:endParaRPr lang="ko-KR" altLang="en-US" sz="800" dirty="0"/>
              </a:p>
            </p:txBody>
          </p:sp>
        </mc:Choice>
        <mc:Fallback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367" y="2500919"/>
                <a:ext cx="2807628" cy="1592424"/>
              </a:xfrm>
              <a:prstGeom prst="rect">
                <a:avLst/>
              </a:prstGeom>
              <a:blipFill rotWithShape="1">
                <a:blip r:embed="rId5"/>
                <a:stretch>
                  <a:fillRect t="-57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0" name="직사각형 79"/>
          <p:cNvSpPr/>
          <p:nvPr/>
        </p:nvSpPr>
        <p:spPr>
          <a:xfrm>
            <a:off x="801241" y="4549527"/>
            <a:ext cx="486864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ko-KR" altLang="en-US" sz="9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앞선 분석 방향에서도 </a:t>
            </a:r>
            <a:r>
              <a:rPr lang="en-US" altLang="ko-KR" sz="9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PCA</a:t>
            </a:r>
            <a:r>
              <a:rPr lang="ko-KR" altLang="en-US" sz="9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를 통한 차원축소의 효과가 크지 않은 모습을 보였다</a:t>
            </a:r>
            <a:r>
              <a:rPr lang="en-US" altLang="ko-KR" sz="9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. </a:t>
            </a:r>
            <a:r>
              <a:rPr lang="ko-KR" altLang="en-US" sz="9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따라서 </a:t>
            </a:r>
            <a:r>
              <a:rPr lang="ko-KR" altLang="en-US" sz="90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연속형</a:t>
            </a:r>
            <a:r>
              <a:rPr lang="ko-KR" altLang="en-US" sz="9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 변수와 범주형 변수의 처리가 간단하고 중요한 변수를 찾아주는 의사결정나무에 기반한 모형을 선택</a:t>
            </a:r>
            <a:r>
              <a:rPr lang="en-US" altLang="ko-KR" sz="9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.</a:t>
            </a:r>
          </a:p>
          <a:p>
            <a:pPr>
              <a:spcBef>
                <a:spcPts val="600"/>
              </a:spcBef>
            </a:pPr>
            <a:r>
              <a:rPr lang="ko-KR" altLang="en-US" sz="9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트리 기반 모형에서 </a:t>
            </a:r>
            <a:r>
              <a:rPr lang="en-US" altLang="ko-KR" sz="9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Decision Tree</a:t>
            </a:r>
            <a:r>
              <a:rPr lang="ko-KR" altLang="en-US" sz="9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는 첫 분할에 쓰이는 변수에 따라 나무의 모형이 크게 변하기 때문에 앙상블 기법을 사용하는 것이 더 안정된 모형이라 판단</a:t>
            </a:r>
            <a:r>
              <a:rPr lang="en-US" altLang="ko-KR" sz="9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.</a:t>
            </a:r>
          </a:p>
          <a:p>
            <a:pPr>
              <a:spcBef>
                <a:spcPts val="600"/>
              </a:spcBef>
            </a:pPr>
            <a:r>
              <a:rPr lang="ko-KR" altLang="en-US" sz="9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다양한 앙상블 기법 중 </a:t>
            </a:r>
            <a:r>
              <a:rPr lang="en-US" altLang="ko-KR" sz="9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Hyper Parameter</a:t>
            </a:r>
            <a:r>
              <a:rPr lang="ko-KR" altLang="en-US" sz="9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의 조절에 따라 좀 더 높은 </a:t>
            </a:r>
            <a:r>
              <a:rPr lang="en-US" altLang="ko-KR" sz="9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F-Score</a:t>
            </a:r>
            <a:r>
              <a:rPr lang="ko-KR" altLang="en-US" sz="9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를 얻을 수 있는 </a:t>
            </a:r>
            <a:r>
              <a:rPr lang="en-US" altLang="ko-KR" sz="9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GBM</a:t>
            </a:r>
            <a:r>
              <a:rPr lang="ko-KR" altLang="en-US" sz="9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을 사용</a:t>
            </a:r>
            <a:r>
              <a:rPr lang="en-US" altLang="ko-KR" sz="9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.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직사각형 1"/>
              <p:cNvSpPr/>
              <p:nvPr/>
            </p:nvSpPr>
            <p:spPr>
              <a:xfrm>
                <a:off x="6419127" y="2222914"/>
                <a:ext cx="4933950" cy="34778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200000"/>
                  </a:lnSpc>
                  <a:spcBef>
                    <a:spcPts val="600"/>
                  </a:spcBef>
                </a:pPr>
                <a:r>
                  <a:rPr lang="en-US" altLang="ko-KR" sz="900" b="1" dirty="0" err="1" smtClean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latin typeface="나눔바른고딕" pitchFamily="50" charset="-127"/>
                    <a:ea typeface="나눔바른고딕" pitchFamily="50" charset="-127"/>
                  </a:rPr>
                  <a:t>N_tree</a:t>
                </a:r>
                <a:r>
                  <a:rPr lang="en-US" altLang="ko-KR" sz="900" b="1" dirty="0" smtClean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latin typeface="나눔바른고딕" pitchFamily="50" charset="-127"/>
                    <a:ea typeface="나눔바른고딕" pitchFamily="50" charset="-127"/>
                  </a:rPr>
                  <a:t>(T) </a:t>
                </a:r>
                <a:r>
                  <a:rPr lang="en-US" altLang="ko-KR" sz="900" b="1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latin typeface="나눔바른고딕" pitchFamily="50" charset="-127"/>
                    <a:ea typeface="나눔바른고딕" pitchFamily="50" charset="-127"/>
                  </a:rPr>
                  <a:t>: </a:t>
                </a:r>
                <a:r>
                  <a:rPr lang="en-US" altLang="ko-KR" sz="900" b="1" dirty="0" smtClean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latin typeface="나눔바른고딕" pitchFamily="50" charset="-127"/>
                    <a:ea typeface="나눔바른고딕" pitchFamily="50" charset="-127"/>
                  </a:rPr>
                  <a:t>		</a:t>
                </a:r>
                <a:r>
                  <a:rPr lang="ko-KR" altLang="en-US" sz="900" dirty="0" smtClean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latin typeface="나눔바른고딕" pitchFamily="50" charset="-127"/>
                    <a:ea typeface="나눔바른고딕" pitchFamily="50" charset="-127"/>
                  </a:rPr>
                  <a:t>생성되는 </a:t>
                </a:r>
                <a:r>
                  <a:rPr lang="ko-KR" altLang="en-US" sz="900" dirty="0" err="1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latin typeface="나눔바른고딕" pitchFamily="50" charset="-127"/>
                    <a:ea typeface="나눔바른고딕" pitchFamily="50" charset="-127"/>
                  </a:rPr>
                  <a:t>트리의</a:t>
                </a:r>
                <a:r>
                  <a:rPr lang="ko-KR" altLang="en-US" sz="900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latin typeface="나눔바른고딕" pitchFamily="50" charset="-127"/>
                    <a:ea typeface="나눔바른고딕" pitchFamily="50" charset="-127"/>
                  </a:rPr>
                  <a:t> </a:t>
                </a:r>
                <a:r>
                  <a:rPr lang="ko-KR" altLang="en-US" sz="900" dirty="0" smtClean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latin typeface="나눔바른고딕" pitchFamily="50" charset="-127"/>
                    <a:ea typeface="나눔바른고딕" pitchFamily="50" charset="-127"/>
                  </a:rPr>
                  <a:t>수</a:t>
                </a:r>
                <a:endParaRPr lang="en-US" altLang="ko-KR" sz="9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나눔바른고딕" pitchFamily="50" charset="-127"/>
                  <a:ea typeface="나눔바른고딕" pitchFamily="50" charset="-127"/>
                </a:endParaRPr>
              </a:p>
              <a:p>
                <a:pPr>
                  <a:lnSpc>
                    <a:spcPct val="200000"/>
                  </a:lnSpc>
                  <a:spcBef>
                    <a:spcPts val="600"/>
                  </a:spcBef>
                </a:pPr>
                <a:r>
                  <a:rPr lang="en-US" altLang="ko-KR" sz="900" b="1" dirty="0" err="1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latin typeface="나눔바른고딕" pitchFamily="50" charset="-127"/>
                    <a:ea typeface="나눔바른고딕" pitchFamily="50" charset="-127"/>
                  </a:rPr>
                  <a:t>Max_depth</a:t>
                </a:r>
                <a:r>
                  <a:rPr lang="en-US" altLang="ko-KR" sz="900" b="1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latin typeface="나눔바른고딕" pitchFamily="50" charset="-127"/>
                    <a:ea typeface="나눔바른고딕" pitchFamily="50" charset="-127"/>
                  </a:rPr>
                  <a:t> : </a:t>
                </a:r>
                <a:r>
                  <a:rPr lang="en-US" altLang="ko-KR" sz="900" b="1" dirty="0" smtClean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latin typeface="나눔바른고딕" pitchFamily="50" charset="-127"/>
                    <a:ea typeface="나눔바른고딕" pitchFamily="50" charset="-127"/>
                  </a:rPr>
                  <a:t>		</a:t>
                </a:r>
                <a:r>
                  <a:rPr lang="ko-KR" altLang="en-US" sz="900" dirty="0" err="1" smtClean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latin typeface="나눔바른고딕" pitchFamily="50" charset="-127"/>
                    <a:ea typeface="나눔바른고딕" pitchFamily="50" charset="-127"/>
                  </a:rPr>
                  <a:t>트리의</a:t>
                </a:r>
                <a:r>
                  <a:rPr lang="ko-KR" altLang="en-US" sz="900" dirty="0" smtClean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latin typeface="나눔바른고딕" pitchFamily="50" charset="-127"/>
                    <a:ea typeface="나눔바른고딕" pitchFamily="50" charset="-127"/>
                  </a:rPr>
                  <a:t> </a:t>
                </a:r>
                <a:r>
                  <a:rPr lang="ko-KR" altLang="en-US" sz="900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latin typeface="나눔바른고딕" pitchFamily="50" charset="-127"/>
                    <a:ea typeface="나눔바른고딕" pitchFamily="50" charset="-127"/>
                  </a:rPr>
                  <a:t>깊이</a:t>
                </a:r>
                <a:endParaRPr lang="en-US" altLang="ko-KR" sz="9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나눔바른고딕" pitchFamily="50" charset="-127"/>
                  <a:ea typeface="나눔바른고딕" pitchFamily="50" charset="-127"/>
                </a:endParaRPr>
              </a:p>
              <a:p>
                <a:pPr>
                  <a:lnSpc>
                    <a:spcPct val="200000"/>
                  </a:lnSpc>
                  <a:spcBef>
                    <a:spcPts val="600"/>
                  </a:spcBef>
                </a:pPr>
                <a:r>
                  <a:rPr lang="en-US" altLang="ko-KR" sz="900" b="1" dirty="0" err="1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latin typeface="나눔바른고딕" pitchFamily="50" charset="-127"/>
                    <a:ea typeface="나눔바른고딕" pitchFamily="50" charset="-127"/>
                  </a:rPr>
                  <a:t>min_child_weight</a:t>
                </a:r>
                <a:r>
                  <a:rPr lang="en-US" altLang="ko-KR" sz="900" b="1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latin typeface="나눔바른고딕" pitchFamily="50" charset="-127"/>
                    <a:ea typeface="나눔바른고딕" pitchFamily="50" charset="-127"/>
                  </a:rPr>
                  <a:t>: </a:t>
                </a:r>
                <a:r>
                  <a:rPr lang="en-US" altLang="ko-KR" sz="900" b="1" dirty="0" smtClean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latin typeface="나눔바른고딕" pitchFamily="50" charset="-127"/>
                    <a:ea typeface="나눔바른고딕" pitchFamily="50" charset="-127"/>
                  </a:rPr>
                  <a:t>	</a:t>
                </a:r>
                <a:r>
                  <a:rPr lang="ko-KR" altLang="en-US" sz="900" dirty="0" smtClean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latin typeface="나눔바른고딕" pitchFamily="50" charset="-127"/>
                    <a:ea typeface="나눔바른고딕" pitchFamily="50" charset="-127"/>
                  </a:rPr>
                  <a:t>샘플의 </a:t>
                </a:r>
                <a:r>
                  <a:rPr lang="ko-KR" altLang="en-US" sz="900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latin typeface="나눔바른고딕" pitchFamily="50" charset="-127"/>
                    <a:ea typeface="나눔바른고딕" pitchFamily="50" charset="-127"/>
                  </a:rPr>
                  <a:t>최소 </a:t>
                </a:r>
                <a:r>
                  <a:rPr lang="en-US" altLang="ko-KR" sz="900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latin typeface="나눔바른고딕" pitchFamily="50" charset="-127"/>
                    <a:ea typeface="나눔바른고딕" pitchFamily="50" charset="-127"/>
                  </a:rPr>
                  <a:t>leaf </a:t>
                </a:r>
                <a:r>
                  <a:rPr lang="ko-KR" altLang="en-US" sz="900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latin typeface="나눔바른고딕" pitchFamily="50" charset="-127"/>
                    <a:ea typeface="나눔바른고딕" pitchFamily="50" charset="-127"/>
                  </a:rPr>
                  <a:t>개수</a:t>
                </a:r>
                <a:endParaRPr lang="en-US" altLang="ko-KR" sz="9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나눔바른고딕" pitchFamily="50" charset="-127"/>
                  <a:ea typeface="나눔바른고딕" pitchFamily="50" charset="-127"/>
                </a:endParaRPr>
              </a:p>
              <a:p>
                <a:pPr>
                  <a:lnSpc>
                    <a:spcPct val="200000"/>
                  </a:lnSpc>
                  <a:spcBef>
                    <a:spcPts val="600"/>
                  </a:spcBef>
                </a:pPr>
                <a:r>
                  <a:rPr lang="en-US" altLang="ko-KR" sz="900" b="1" dirty="0" err="1" smtClean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latin typeface="나눔바른고딕" pitchFamily="50" charset="-127"/>
                    <a:ea typeface="나눔바른고딕" pitchFamily="50" charset="-127"/>
                  </a:rPr>
                  <a:t>learn_rate</a:t>
                </a:r>
                <a:r>
                  <a:rPr lang="en-US" altLang="ko-KR" sz="900" b="1" dirty="0" smtClean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latin typeface="나눔바른고딕" pitchFamily="50" charset="-127"/>
                    <a:ea typeface="나눔바른고딕" pitchFamily="50" charset="-127"/>
                  </a:rPr>
                  <a:t>(</a:t>
                </a:r>
                <a14:m>
                  <m:oMath xmlns:m="http://schemas.openxmlformats.org/officeDocument/2006/math">
                    <m:r>
                      <a:rPr lang="ko-KR" altLang="en-US" sz="900" b="1" i="1">
                        <a:latin typeface="Cambria Math"/>
                      </a:rPr>
                      <m:t>𝝀</m:t>
                    </m:r>
                  </m:oMath>
                </a14:m>
                <a:r>
                  <a:rPr lang="en-US" altLang="ko-KR" sz="900" b="1" dirty="0" smtClean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latin typeface="나눔바른고딕" pitchFamily="50" charset="-127"/>
                    <a:ea typeface="나눔바른고딕" pitchFamily="50" charset="-127"/>
                  </a:rPr>
                  <a:t>) </a:t>
                </a:r>
                <a:r>
                  <a:rPr lang="en-US" altLang="ko-KR" sz="900" b="1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latin typeface="나눔바른고딕" pitchFamily="50" charset="-127"/>
                    <a:ea typeface="나눔바른고딕" pitchFamily="50" charset="-127"/>
                  </a:rPr>
                  <a:t>: </a:t>
                </a:r>
                <a:r>
                  <a:rPr lang="en-US" altLang="ko-KR" sz="900" b="1" dirty="0" smtClean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latin typeface="나눔바른고딕" pitchFamily="50" charset="-127"/>
                    <a:ea typeface="나눔바른고딕" pitchFamily="50" charset="-127"/>
                  </a:rPr>
                  <a:t>		</a:t>
                </a:r>
                <a:r>
                  <a:rPr lang="ko-KR" altLang="en-US" sz="900" dirty="0" err="1" smtClean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latin typeface="나눔바른고딕" pitchFamily="50" charset="-127"/>
                    <a:ea typeface="나눔바른고딕" pitchFamily="50" charset="-127"/>
                  </a:rPr>
                  <a:t>학습률</a:t>
                </a:r>
                <a:endParaRPr lang="en-US" altLang="ko-KR" sz="9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나눔바른고딕" pitchFamily="50" charset="-127"/>
                  <a:ea typeface="나눔바른고딕" pitchFamily="50" charset="-127"/>
                </a:endParaRPr>
              </a:p>
              <a:p>
                <a:pPr>
                  <a:lnSpc>
                    <a:spcPct val="200000"/>
                  </a:lnSpc>
                  <a:spcBef>
                    <a:spcPts val="600"/>
                  </a:spcBef>
                </a:pPr>
                <a:r>
                  <a:rPr lang="en-US" altLang="ko-KR" sz="900" b="1" dirty="0" err="1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latin typeface="나눔바른고딕" pitchFamily="50" charset="-127"/>
                    <a:ea typeface="나눔바른고딕" pitchFamily="50" charset="-127"/>
                  </a:rPr>
                  <a:t>col_sample_rate</a:t>
                </a:r>
                <a:r>
                  <a:rPr lang="en-US" altLang="ko-KR" sz="900" b="1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latin typeface="나눔바른고딕" pitchFamily="50" charset="-127"/>
                    <a:ea typeface="나눔바른고딕" pitchFamily="50" charset="-127"/>
                  </a:rPr>
                  <a:t> : </a:t>
                </a:r>
                <a:r>
                  <a:rPr lang="en-US" altLang="ko-KR" sz="900" b="1" dirty="0" smtClean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latin typeface="나눔바른고딕" pitchFamily="50" charset="-127"/>
                    <a:ea typeface="나눔바른고딕" pitchFamily="50" charset="-127"/>
                  </a:rPr>
                  <a:t>	</a:t>
                </a:r>
                <a:r>
                  <a:rPr lang="ko-KR" altLang="en-US" sz="900" dirty="0" smtClean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latin typeface="나눔바른고딕" pitchFamily="50" charset="-127"/>
                    <a:ea typeface="나눔바른고딕" pitchFamily="50" charset="-127"/>
                  </a:rPr>
                  <a:t>열에서의 </a:t>
                </a:r>
                <a:r>
                  <a:rPr lang="ko-KR" altLang="en-US" sz="900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latin typeface="나눔바른고딕" pitchFamily="50" charset="-127"/>
                    <a:ea typeface="나눔바른고딕" pitchFamily="50" charset="-127"/>
                  </a:rPr>
                  <a:t>샘플 비율</a:t>
                </a:r>
                <a:endParaRPr lang="en-US" altLang="ko-KR" sz="9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나눔바른고딕" pitchFamily="50" charset="-127"/>
                  <a:ea typeface="나눔바른고딕" pitchFamily="50" charset="-127"/>
                </a:endParaRPr>
              </a:p>
              <a:p>
                <a:pPr>
                  <a:lnSpc>
                    <a:spcPct val="200000"/>
                  </a:lnSpc>
                  <a:spcBef>
                    <a:spcPts val="600"/>
                  </a:spcBef>
                </a:pPr>
                <a:r>
                  <a:rPr lang="en-US" altLang="ko-KR" sz="900" b="1" dirty="0" err="1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latin typeface="나눔바른고딕" pitchFamily="50" charset="-127"/>
                    <a:ea typeface="나눔바른고딕" pitchFamily="50" charset="-127"/>
                  </a:rPr>
                  <a:t>sample_rate</a:t>
                </a:r>
                <a:r>
                  <a:rPr lang="en-US" altLang="ko-KR" sz="900" b="1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latin typeface="나눔바른고딕" pitchFamily="50" charset="-127"/>
                    <a:ea typeface="나눔바른고딕" pitchFamily="50" charset="-127"/>
                  </a:rPr>
                  <a:t> </a:t>
                </a:r>
                <a:r>
                  <a:rPr lang="en-US" altLang="ko-KR" sz="900" b="1" dirty="0" smtClean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latin typeface="나눔바른고딕" pitchFamily="50" charset="-127"/>
                    <a:ea typeface="나눔바른고딕" pitchFamily="50" charset="-127"/>
                  </a:rPr>
                  <a:t>:		</a:t>
                </a:r>
                <a:r>
                  <a:rPr lang="ko-KR" altLang="en-US" sz="900" dirty="0" smtClean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latin typeface="나눔바른고딕" pitchFamily="50" charset="-127"/>
                    <a:ea typeface="나눔바른고딕" pitchFamily="50" charset="-127"/>
                  </a:rPr>
                  <a:t>트리 </a:t>
                </a:r>
                <a:r>
                  <a:rPr lang="ko-KR" altLang="en-US" sz="900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latin typeface="나눔바른고딕" pitchFamily="50" charset="-127"/>
                    <a:ea typeface="나눔바른고딕" pitchFamily="50" charset="-127"/>
                  </a:rPr>
                  <a:t>당 열에서의 샘플 비율</a:t>
                </a:r>
                <a:endParaRPr lang="en-US" altLang="ko-KR" sz="9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나눔바른고딕" pitchFamily="50" charset="-127"/>
                  <a:ea typeface="나눔바른고딕" pitchFamily="50" charset="-127"/>
                </a:endParaRPr>
              </a:p>
              <a:p>
                <a:pPr>
                  <a:lnSpc>
                    <a:spcPct val="200000"/>
                  </a:lnSpc>
                  <a:spcBef>
                    <a:spcPts val="600"/>
                  </a:spcBef>
                </a:pPr>
                <a:r>
                  <a:rPr lang="en-US" altLang="ko-KR" sz="900" b="1" dirty="0" smtClean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latin typeface="나눔바른고딕" pitchFamily="50" charset="-127"/>
                    <a:ea typeface="나눔바른고딕" pitchFamily="50" charset="-127"/>
                  </a:rPr>
                  <a:t>distribution :		</a:t>
                </a:r>
                <a:r>
                  <a:rPr lang="en-US" altLang="ko-KR" sz="900" dirty="0" smtClean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latin typeface="나눔바른고딕" pitchFamily="50" charset="-127"/>
                    <a:ea typeface="나눔바른고딕" pitchFamily="50" charset="-127"/>
                  </a:rPr>
                  <a:t>gradient boosting</a:t>
                </a:r>
                <a:r>
                  <a:rPr lang="ko-KR" altLang="en-US" sz="900" dirty="0" smtClean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latin typeface="나눔바른고딕" pitchFamily="50" charset="-127"/>
                    <a:ea typeface="나눔바른고딕" pitchFamily="50" charset="-127"/>
                  </a:rPr>
                  <a:t>의 기대 손실을 최소화하는 알고리즘</a:t>
                </a:r>
                <a:endParaRPr lang="en-US" altLang="ko-KR" sz="9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나눔바른고딕" pitchFamily="50" charset="-127"/>
                  <a:ea typeface="나눔바른고딕" pitchFamily="50" charset="-127"/>
                </a:endParaRPr>
              </a:p>
              <a:p>
                <a:pPr>
                  <a:lnSpc>
                    <a:spcPct val="200000"/>
                  </a:lnSpc>
                  <a:spcBef>
                    <a:spcPts val="600"/>
                  </a:spcBef>
                </a:pPr>
                <a:r>
                  <a:rPr lang="en-US" altLang="ko-KR" sz="900" b="1" dirty="0" err="1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latin typeface="나눔바른고딕" pitchFamily="50" charset="-127"/>
                    <a:ea typeface="나눔바른고딕" pitchFamily="50" charset="-127"/>
                  </a:rPr>
                  <a:t>stopping_rounds</a:t>
                </a:r>
                <a:r>
                  <a:rPr lang="en-US" altLang="ko-KR" sz="900" b="1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latin typeface="나눔바른고딕" pitchFamily="50" charset="-127"/>
                    <a:ea typeface="나눔바른고딕" pitchFamily="50" charset="-127"/>
                  </a:rPr>
                  <a:t>, </a:t>
                </a:r>
                <a:r>
                  <a:rPr lang="en-US" altLang="ko-KR" sz="900" b="1" dirty="0" err="1" smtClean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latin typeface="나눔바른고딕" pitchFamily="50" charset="-127"/>
                    <a:ea typeface="나눔바른고딕" pitchFamily="50" charset="-127"/>
                  </a:rPr>
                  <a:t>stopping_tolerance,stopping_metric</a:t>
                </a:r>
                <a:r>
                  <a:rPr lang="en-US" altLang="ko-KR" sz="900" b="1" dirty="0" smtClean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latin typeface="나눔바른고딕" pitchFamily="50" charset="-127"/>
                    <a:ea typeface="나눔바른고딕" pitchFamily="50" charset="-127"/>
                  </a:rPr>
                  <a:t> :</a:t>
                </a:r>
              </a:p>
              <a:p>
                <a:pPr>
                  <a:lnSpc>
                    <a:spcPct val="200000"/>
                  </a:lnSpc>
                  <a:spcBef>
                    <a:spcPts val="600"/>
                  </a:spcBef>
                </a:pPr>
                <a:r>
                  <a:rPr lang="en-US" altLang="ko-KR" sz="900" b="1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latin typeface="나눔바른고딕" pitchFamily="50" charset="-127"/>
                    <a:ea typeface="나눔바른고딕" pitchFamily="50" charset="-127"/>
                  </a:rPr>
                  <a:t>	</a:t>
                </a:r>
                <a:r>
                  <a:rPr lang="en-US" altLang="ko-KR" sz="900" b="1" dirty="0" smtClean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latin typeface="나눔바른고딕" pitchFamily="50" charset="-127"/>
                    <a:ea typeface="나눔바른고딕" pitchFamily="50" charset="-127"/>
                  </a:rPr>
                  <a:t>	</a:t>
                </a:r>
                <a:r>
                  <a:rPr lang="en-US" altLang="ko-KR" sz="900" dirty="0" smtClean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latin typeface="나눔바른고딕" pitchFamily="50" charset="-127"/>
                    <a:ea typeface="나눔바른고딕" pitchFamily="50" charset="-127"/>
                  </a:rPr>
                  <a:t>stopping </a:t>
                </a:r>
                <a:r>
                  <a:rPr lang="en-US" altLang="ko-KR" sz="900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latin typeface="나눔바른고딕" pitchFamily="50" charset="-127"/>
                    <a:ea typeface="나눔바른고딕" pitchFamily="50" charset="-127"/>
                  </a:rPr>
                  <a:t>rounds</a:t>
                </a:r>
                <a:r>
                  <a:rPr lang="ko-KR" altLang="en-US" sz="900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latin typeface="나눔바른고딕" pitchFamily="50" charset="-127"/>
                    <a:ea typeface="나눔바른고딕" pitchFamily="50" charset="-127"/>
                  </a:rPr>
                  <a:t>의</a:t>
                </a:r>
                <a:r>
                  <a:rPr lang="en-US" altLang="ko-KR" sz="900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latin typeface="나눔바른고딕" pitchFamily="50" charset="-127"/>
                    <a:ea typeface="나눔바른고딕" pitchFamily="50" charset="-127"/>
                  </a:rPr>
                  <a:t> </a:t>
                </a:r>
                <a:r>
                  <a:rPr lang="ko-KR" altLang="en-US" sz="900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latin typeface="나눔바른고딕" pitchFamily="50" charset="-127"/>
                    <a:ea typeface="나눔바른고딕" pitchFamily="50" charset="-127"/>
                  </a:rPr>
                  <a:t>이동 평균이 </a:t>
                </a:r>
                <a:r>
                  <a:rPr lang="en-US" altLang="ko-KR" sz="900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latin typeface="나눔바른고딕" pitchFamily="50" charset="-127"/>
                    <a:ea typeface="나눔바른고딕" pitchFamily="50" charset="-127"/>
                  </a:rPr>
                  <a:t>stopping metric</a:t>
                </a:r>
                <a:r>
                  <a:rPr lang="ko-KR" altLang="en-US" sz="900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latin typeface="나눔바른고딕" pitchFamily="50" charset="-127"/>
                    <a:ea typeface="나눔바른고딕" pitchFamily="50" charset="-127"/>
                  </a:rPr>
                  <a:t>의 </a:t>
                </a:r>
                <a:r>
                  <a:rPr lang="en-US" altLang="ko-KR" sz="900" dirty="0" smtClean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latin typeface="나눔바른고딕" pitchFamily="50" charset="-127"/>
                    <a:ea typeface="나눔바른고딕" pitchFamily="50" charset="-127"/>
                  </a:rPr>
                  <a:t>			stopping </a:t>
                </a:r>
                <a:r>
                  <a:rPr lang="en-US" altLang="ko-KR" sz="900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latin typeface="나눔바른고딕" pitchFamily="50" charset="-127"/>
                    <a:ea typeface="나눔바른고딕" pitchFamily="50" charset="-127"/>
                  </a:rPr>
                  <a:t>tolerance</a:t>
                </a:r>
                <a:r>
                  <a:rPr lang="ko-KR" altLang="en-US" sz="900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latin typeface="나눔바른고딕" pitchFamily="50" charset="-127"/>
                    <a:ea typeface="나눔바른고딕" pitchFamily="50" charset="-127"/>
                  </a:rPr>
                  <a:t>보다 크지 않은 경우 </a:t>
                </a:r>
                <a:r>
                  <a:rPr lang="en-US" altLang="ko-KR" sz="900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latin typeface="나눔바른고딕" pitchFamily="50" charset="-127"/>
                    <a:ea typeface="나눔바른고딕" pitchFamily="50" charset="-127"/>
                  </a:rPr>
                  <a:t>stop</a:t>
                </a:r>
                <a:r>
                  <a:rPr lang="ko-KR" altLang="en-US" sz="900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latin typeface="나눔바른고딕" pitchFamily="50" charset="-127"/>
                    <a:ea typeface="나눔바른고딕" pitchFamily="50" charset="-127"/>
                  </a:rPr>
                  <a:t>한다</a:t>
                </a:r>
                <a:endParaRPr lang="en-US" altLang="ko-KR" sz="9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나눔바른고딕" pitchFamily="50" charset="-127"/>
                  <a:ea typeface="나눔바른고딕" pitchFamily="50" charset="-127"/>
                </a:endParaRPr>
              </a:p>
            </p:txBody>
          </p:sp>
        </mc:Choice>
        <mc:Fallback>
          <p:sp>
            <p:nvSpPr>
              <p:cNvPr id="2" name="직사각형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9127" y="2222914"/>
                <a:ext cx="4933950" cy="3477875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2" name="그룹 31"/>
          <p:cNvGrpSpPr/>
          <p:nvPr/>
        </p:nvGrpSpPr>
        <p:grpSpPr>
          <a:xfrm>
            <a:off x="176062" y="166196"/>
            <a:ext cx="3672005" cy="400110"/>
            <a:chOff x="176062" y="166196"/>
            <a:chExt cx="3672005" cy="400110"/>
          </a:xfrm>
        </p:grpSpPr>
        <p:sp>
          <p:nvSpPr>
            <p:cNvPr id="36" name="직사각형 35"/>
            <p:cNvSpPr/>
            <p:nvPr/>
          </p:nvSpPr>
          <p:spPr>
            <a:xfrm>
              <a:off x="176062" y="189922"/>
              <a:ext cx="360000" cy="360000"/>
            </a:xfrm>
            <a:prstGeom prst="rect">
              <a:avLst/>
            </a:prstGeom>
            <a:solidFill>
              <a:srgbClr val="5D78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</a:t>
              </a:r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536062" y="166196"/>
              <a:ext cx="331200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spc="6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나눔바른고딕" pitchFamily="50" charset="-127"/>
                  <a:ea typeface="나눔바른고딕" pitchFamily="50" charset="-127"/>
                </a:rPr>
                <a:t>모델 분석 프로세스</a:t>
              </a:r>
            </a:p>
          </p:txBody>
        </p:sp>
      </p:grpSp>
      <p:sp>
        <p:nvSpPr>
          <p:cNvPr id="39" name="직사각형 38"/>
          <p:cNvSpPr/>
          <p:nvPr/>
        </p:nvSpPr>
        <p:spPr>
          <a:xfrm>
            <a:off x="536062" y="875643"/>
            <a:ext cx="11134452" cy="434990"/>
          </a:xfrm>
          <a:prstGeom prst="rect">
            <a:avLst/>
          </a:prstGeom>
          <a:solidFill>
            <a:srgbClr val="5D78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ko-KR" sz="2000" b="1" spc="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GBM(Gradient Boosting Machine) </a:t>
            </a:r>
            <a:r>
              <a:rPr lang="ko-KR" altLang="en-US" sz="2000" b="1" spc="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모델</a:t>
            </a:r>
            <a:endParaRPr lang="ko-KR" altLang="en-US" sz="2000" b="1" spc="6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14964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A6C7E-58C0-452B-B7A5-1C77C15081C5}" type="slidenum">
              <a:rPr lang="ko-KR" altLang="en-US" smtClean="0"/>
              <a:pPr/>
              <a:t>4</a:t>
            </a:fld>
            <a:endParaRPr lang="ko-KR" altLang="en-US"/>
          </a:p>
        </p:txBody>
      </p:sp>
      <p:pic>
        <p:nvPicPr>
          <p:cNvPr id="24" name="그림 2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4300121"/>
            <a:ext cx="12207703" cy="2521355"/>
          </a:xfrm>
          <a:custGeom>
            <a:avLst/>
            <a:gdLst>
              <a:gd name="connsiteX0" fmla="*/ 12225789 w 12225789"/>
              <a:gd name="connsiteY0" fmla="*/ 0 h 2521355"/>
              <a:gd name="connsiteX1" fmla="*/ 0 w 12225789"/>
              <a:gd name="connsiteY1" fmla="*/ 1260677 h 2521355"/>
              <a:gd name="connsiteX2" fmla="*/ 0 w 12225789"/>
              <a:gd name="connsiteY2" fmla="*/ 2521355 h 2521355"/>
              <a:gd name="connsiteX3" fmla="*/ 12225789 w 12225789"/>
              <a:gd name="connsiteY3" fmla="*/ 2521355 h 2521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25789" h="2521355">
                <a:moveTo>
                  <a:pt x="12225789" y="0"/>
                </a:moveTo>
                <a:lnTo>
                  <a:pt x="0" y="1260677"/>
                </a:lnTo>
                <a:lnTo>
                  <a:pt x="0" y="2521355"/>
                </a:lnTo>
                <a:lnTo>
                  <a:pt x="12225789" y="2521355"/>
                </a:lnTo>
                <a:close/>
              </a:path>
            </a:pathLst>
          </a:cu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제목 16"/>
          <p:cNvSpPr txBox="1">
            <a:spLocks/>
          </p:cNvSpPr>
          <p:nvPr/>
        </p:nvSpPr>
        <p:spPr>
          <a:xfrm>
            <a:off x="422034" y="372905"/>
            <a:ext cx="3302049" cy="432633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6000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5D78A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</a:t>
            </a:r>
            <a:r>
              <a:rPr lang="en-US" altLang="ko-KR" sz="3200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5D78A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ontents</a:t>
            </a:r>
            <a:endParaRPr lang="ko-KR" altLang="en-US" sz="3200" dirty="0">
              <a:solidFill>
                <a:srgbClr val="5D78AB"/>
              </a:solidFill>
              <a:latin typeface="다음_SemiBold" panose="02000700060000000000" pitchFamily="2" charset="-127"/>
              <a:ea typeface="다음_SemiBold" panose="02000700060000000000" pitchFamily="2" charset="-127"/>
            </a:endParaRPr>
          </a:p>
        </p:txBody>
      </p:sp>
      <p:cxnSp>
        <p:nvCxnSpPr>
          <p:cNvPr id="56" name="직선 연결선 55"/>
          <p:cNvCxnSpPr/>
          <p:nvPr/>
        </p:nvCxnSpPr>
        <p:spPr>
          <a:xfrm>
            <a:off x="4067160" y="1771036"/>
            <a:ext cx="0" cy="2357438"/>
          </a:xfrm>
          <a:prstGeom prst="line">
            <a:avLst/>
          </a:prstGeom>
          <a:ln w="19050">
            <a:solidFill>
              <a:srgbClr val="5D78AB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 flipH="1">
            <a:off x="561996" y="1197352"/>
            <a:ext cx="2722382" cy="4465"/>
          </a:xfrm>
          <a:prstGeom prst="line">
            <a:avLst/>
          </a:prstGeom>
          <a:ln w="19050">
            <a:solidFill>
              <a:srgbClr val="5D78AB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 flipH="1">
            <a:off x="714396" y="1256446"/>
            <a:ext cx="2722382" cy="4465"/>
          </a:xfrm>
          <a:prstGeom prst="line">
            <a:avLst/>
          </a:prstGeom>
          <a:ln w="19050">
            <a:solidFill>
              <a:srgbClr val="5D78AB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8" name="그룹 7"/>
          <p:cNvGrpSpPr/>
          <p:nvPr/>
        </p:nvGrpSpPr>
        <p:grpSpPr>
          <a:xfrm>
            <a:off x="1205697" y="1778462"/>
            <a:ext cx="2349074" cy="2291744"/>
            <a:chOff x="561480" y="1700438"/>
            <a:chExt cx="2349074" cy="2291744"/>
          </a:xfrm>
        </p:grpSpPr>
        <p:grpSp>
          <p:nvGrpSpPr>
            <p:cNvPr id="46" name="그룹 45"/>
            <p:cNvGrpSpPr/>
            <p:nvPr/>
          </p:nvGrpSpPr>
          <p:grpSpPr>
            <a:xfrm>
              <a:off x="608543" y="1700438"/>
              <a:ext cx="2302011" cy="2291744"/>
              <a:chOff x="644213" y="1088604"/>
              <a:chExt cx="3069347" cy="2291744"/>
            </a:xfrm>
          </p:grpSpPr>
          <p:sp>
            <p:nvSpPr>
              <p:cNvPr id="47" name="텍스트 개체 틀 3"/>
              <p:cNvSpPr txBox="1">
                <a:spLocks/>
              </p:cNvSpPr>
              <p:nvPr/>
            </p:nvSpPr>
            <p:spPr>
              <a:xfrm>
                <a:off x="701966" y="1088604"/>
                <a:ext cx="1325515" cy="164076"/>
              </a:xfrm>
              <a:prstGeom prst="rect">
                <a:avLst/>
              </a:prstGeom>
            </p:spPr>
            <p:txBody>
              <a:bodyPr vert="horz" lIns="0" tIns="0" rIns="0" bIns="0" rtlCol="0" anchor="t">
                <a:noAutofit/>
              </a:bodyPr>
              <a:lstStyle>
                <a:lvl1pPr marL="0" indent="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lang="ko-KR" altLang="en-US" sz="1212" b="1" kern="1200" spc="-87" baseline="0" dirty="0" smtClean="0">
                    <a:solidFill>
                      <a:srgbClr val="0B55B5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+mj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1600" dirty="0" smtClean="0">
                    <a:solidFill>
                      <a:srgbClr val="5D78AB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PART #1</a:t>
                </a:r>
                <a:endParaRPr lang="en-US" sz="1600" dirty="0">
                  <a:solidFill>
                    <a:srgbClr val="5D78AB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48" name="텍스트 개체 틀 6"/>
              <p:cNvSpPr txBox="1">
                <a:spLocks/>
              </p:cNvSpPr>
              <p:nvPr/>
            </p:nvSpPr>
            <p:spPr>
              <a:xfrm>
                <a:off x="792198" y="1921989"/>
                <a:ext cx="1694442" cy="267935"/>
              </a:xfrm>
              <a:prstGeom prst="rect">
                <a:avLst/>
              </a:prstGeom>
            </p:spPr>
            <p:txBody>
              <a:bodyPr vert="horz" lIns="0" tIns="0" rIns="0" bIns="0" rtlCol="0" anchor="t">
                <a:noAutofit/>
              </a:bodyPr>
              <a:lstStyle>
                <a:lvl1pPr marL="387388" indent="-387388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Tx/>
                  <a:buNone/>
                  <a:defRPr lang="ko-KR" altLang="en-US" sz="1212" b="1" kern="1200" spc="-87" baseline="0" dirty="0" smtClean="0">
                    <a:solidFill>
                      <a:srgbClr val="0B55B5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+mj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1600" b="0" dirty="0" smtClean="0">
                    <a:solidFill>
                      <a:srgbClr val="5D78AB"/>
                    </a:solidFill>
                    <a:latin typeface="다음_SemiBold" panose="02000700060000000000" pitchFamily="2" charset="-127"/>
                    <a:ea typeface="다음_SemiBold" panose="02000700060000000000" pitchFamily="2" charset="-127"/>
                  </a:rPr>
                  <a:t>01</a:t>
                </a:r>
                <a:r>
                  <a:rPr lang="en-US" altLang="ko-KR" sz="1600" b="0" dirty="0" smtClean="0">
                    <a:solidFill>
                      <a:srgbClr val="2A4E92"/>
                    </a:solidFill>
                    <a:latin typeface="다음_SemiBold" panose="02000700060000000000" pitchFamily="2" charset="-127"/>
                    <a:ea typeface="다음_SemiBold" panose="02000700060000000000" pitchFamily="2" charset="-127"/>
                  </a:rPr>
                  <a:t>  </a:t>
                </a:r>
                <a:r>
                  <a:rPr lang="ko-KR" altLang="en-US" sz="1600" b="0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schemeClr val="tx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배경</a:t>
                </a:r>
                <a:endParaRPr lang="en-US" altLang="en-US" sz="1600" b="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49" name="텍스트 개체 틀 6"/>
              <p:cNvSpPr txBox="1">
                <a:spLocks/>
              </p:cNvSpPr>
              <p:nvPr/>
            </p:nvSpPr>
            <p:spPr>
              <a:xfrm>
                <a:off x="785350" y="2310713"/>
                <a:ext cx="1701290" cy="248785"/>
              </a:xfrm>
              <a:prstGeom prst="rect">
                <a:avLst/>
              </a:prstGeom>
            </p:spPr>
            <p:txBody>
              <a:bodyPr vert="horz" lIns="0" tIns="0" rIns="0" bIns="0" rtlCol="0" anchor="t">
                <a:noAutofit/>
              </a:bodyPr>
              <a:lstStyle>
                <a:lvl1pPr marL="447485" indent="-447485" algn="l" defTabSz="1193292" rtl="0" eaLnBrk="1" latinLnBrk="1" hangingPunct="1">
                  <a:spcBef>
                    <a:spcPct val="20000"/>
                  </a:spcBef>
                  <a:buFontTx/>
                  <a:buNone/>
                  <a:defRPr lang="ko-KR" altLang="en-US" sz="1400" b="1" kern="1200" spc="-100" baseline="0" dirty="0" smtClean="0">
                    <a:solidFill>
                      <a:srgbClr val="0B55B5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+mj-cs"/>
                  </a:defRPr>
                </a:lvl1pPr>
                <a:lvl2pPr marL="969550" indent="-372904" algn="l" defTabSz="1193292" rtl="0" eaLnBrk="1" latinLnBrk="1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3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491615" indent="-298323" algn="l" defTabSz="1193292" rtl="0" eaLnBrk="1" latinLnBrk="1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088261" indent="-298323" algn="l" defTabSz="1193292" rtl="0" eaLnBrk="1" latinLnBrk="1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684907" indent="-298323" algn="l" defTabSz="1193292" rtl="0" eaLnBrk="1" latinLnBrk="1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281553" indent="-298323" algn="l" defTabSz="1193292" rtl="0" eaLnBrk="1" latinLnBrk="1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878199" indent="-298323" algn="l" defTabSz="1193292" rtl="0" eaLnBrk="1" latinLnBrk="1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474845" indent="-298323" algn="l" defTabSz="1193292" rtl="0" eaLnBrk="1" latinLnBrk="1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071491" indent="-298323" algn="l" defTabSz="1193292" rtl="0" eaLnBrk="1" latinLnBrk="1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1600" b="0" dirty="0" smtClean="0">
                    <a:solidFill>
                      <a:srgbClr val="5D78AB"/>
                    </a:solidFill>
                    <a:latin typeface="다음_SemiBold" panose="02000700060000000000" pitchFamily="2" charset="-127"/>
                    <a:ea typeface="다음_SemiBold" panose="02000700060000000000" pitchFamily="2" charset="-127"/>
                  </a:rPr>
                  <a:t>02</a:t>
                </a:r>
                <a:r>
                  <a:rPr lang="en-US" altLang="ko-KR" sz="1600" b="0" dirty="0" smtClean="0">
                    <a:solidFill>
                      <a:srgbClr val="43BE9F"/>
                    </a:solidFill>
                    <a:latin typeface="다음_SemiBold" panose="02000700060000000000" pitchFamily="2" charset="-127"/>
                    <a:ea typeface="다음_SemiBold" panose="02000700060000000000" pitchFamily="2" charset="-127"/>
                  </a:rPr>
                  <a:t> </a:t>
                </a:r>
                <a:r>
                  <a:rPr lang="ko-KR" altLang="en-US" sz="1600" b="0" dirty="0">
                    <a:solidFill>
                      <a:srgbClr val="2A4E92"/>
                    </a:solidFill>
                    <a:latin typeface="다음_SemiBold" panose="02000700060000000000" pitchFamily="2" charset="-127"/>
                    <a:ea typeface="다음_SemiBold" panose="02000700060000000000" pitchFamily="2" charset="-127"/>
                  </a:rPr>
                  <a:t> </a:t>
                </a:r>
                <a:r>
                  <a:rPr lang="ko-KR" altLang="en-US" sz="1600" b="0" spc="-87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schemeClr val="tx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데이터 소개</a:t>
                </a:r>
                <a:endParaRPr lang="en-US" altLang="en-US" sz="1600" b="0" spc="-87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50" name="텍스트 개체 틀 6"/>
              <p:cNvSpPr txBox="1">
                <a:spLocks/>
              </p:cNvSpPr>
              <p:nvPr/>
            </p:nvSpPr>
            <p:spPr>
              <a:xfrm>
                <a:off x="785350" y="2701910"/>
                <a:ext cx="2202255" cy="267935"/>
              </a:xfrm>
              <a:prstGeom prst="rect">
                <a:avLst/>
              </a:prstGeom>
            </p:spPr>
            <p:txBody>
              <a:bodyPr vert="horz" lIns="0" tIns="0" rIns="0" bIns="0" rtlCol="0" anchor="t">
                <a:noAutofit/>
              </a:bodyPr>
              <a:lstStyle>
                <a:lvl1pPr marL="447485" indent="-447485" algn="l" defTabSz="1193292" rtl="0" eaLnBrk="1" latinLnBrk="1" hangingPunct="1">
                  <a:spcBef>
                    <a:spcPct val="20000"/>
                  </a:spcBef>
                  <a:buFontTx/>
                  <a:buNone/>
                  <a:defRPr lang="ko-KR" altLang="en-US" sz="1400" b="1" kern="1200" spc="-100" baseline="0" dirty="0" smtClean="0">
                    <a:solidFill>
                      <a:srgbClr val="0B55B5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+mj-cs"/>
                  </a:defRPr>
                </a:lvl1pPr>
                <a:lvl2pPr marL="969550" indent="-372904" algn="l" defTabSz="1193292" rtl="0" eaLnBrk="1" latinLnBrk="1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3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491615" indent="-298323" algn="l" defTabSz="1193292" rtl="0" eaLnBrk="1" latinLnBrk="1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088261" indent="-298323" algn="l" defTabSz="1193292" rtl="0" eaLnBrk="1" latinLnBrk="1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684907" indent="-298323" algn="l" defTabSz="1193292" rtl="0" eaLnBrk="1" latinLnBrk="1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281553" indent="-298323" algn="l" defTabSz="1193292" rtl="0" eaLnBrk="1" latinLnBrk="1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878199" indent="-298323" algn="l" defTabSz="1193292" rtl="0" eaLnBrk="1" latinLnBrk="1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474845" indent="-298323" algn="l" defTabSz="1193292" rtl="0" eaLnBrk="1" latinLnBrk="1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071491" indent="-298323" algn="l" defTabSz="1193292" rtl="0" eaLnBrk="1" latinLnBrk="1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600" b="0" dirty="0" smtClean="0">
                    <a:solidFill>
                      <a:srgbClr val="5D78AB"/>
                    </a:solidFill>
                    <a:latin typeface="다음_SemiBold" panose="02000700060000000000" pitchFamily="2" charset="-127"/>
                    <a:ea typeface="다음_SemiBold" panose="02000700060000000000" pitchFamily="2" charset="-127"/>
                  </a:rPr>
                  <a:t>03</a:t>
                </a:r>
                <a:r>
                  <a:rPr lang="en-US" sz="1600" b="0" dirty="0" smtClean="0">
                    <a:solidFill>
                      <a:srgbClr val="43BE9F"/>
                    </a:solidFill>
                    <a:latin typeface="다음_SemiBold" panose="02000700060000000000" pitchFamily="2" charset="-127"/>
                    <a:ea typeface="다음_SemiBold" panose="02000700060000000000" pitchFamily="2" charset="-127"/>
                  </a:rPr>
                  <a:t>  </a:t>
                </a:r>
                <a:r>
                  <a:rPr lang="en-US" altLang="ko-KR" sz="1600" b="0" spc="-87" dirty="0" smtClean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schemeClr val="tx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EDA </a:t>
                </a:r>
                <a:r>
                  <a:rPr lang="ko-KR" altLang="en-US" sz="1600" b="0" spc="-87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schemeClr val="tx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및 전처리</a:t>
                </a:r>
                <a:endParaRPr lang="en-US" altLang="en-US" sz="1600" b="0" spc="-87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51" name="텍스트 개체 틀 6"/>
              <p:cNvSpPr txBox="1">
                <a:spLocks/>
              </p:cNvSpPr>
              <p:nvPr/>
            </p:nvSpPr>
            <p:spPr>
              <a:xfrm>
                <a:off x="644213" y="1453489"/>
                <a:ext cx="3069347" cy="232850"/>
              </a:xfrm>
              <a:prstGeom prst="rect">
                <a:avLst/>
              </a:prstGeom>
            </p:spPr>
            <p:txBody>
              <a:bodyPr vert="horz" lIns="0" tIns="0" rIns="0" bIns="0" rtlCol="0" anchor="t">
                <a:noAutofit/>
              </a:bodyPr>
              <a:lstStyle>
                <a:lvl1pPr marL="387388" indent="-387388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Tx/>
                  <a:buNone/>
                  <a:defRPr lang="ko-KR" altLang="en-US" sz="1212" b="1" kern="1200" spc="-87" baseline="0" dirty="0" smtClean="0">
                    <a:solidFill>
                      <a:srgbClr val="0B55B5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+mj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ts val="200"/>
                  </a:spcBef>
                </a:pPr>
                <a:r>
                  <a:rPr lang="ko-KR" altLang="en-US" sz="1600" b="0" dirty="0" smtClean="0">
                    <a:solidFill>
                      <a:srgbClr val="2A4E92"/>
                    </a:solidFill>
                    <a:latin typeface="다음_SemiBold" panose="02000700060000000000" pitchFamily="2" charset="-127"/>
                    <a:ea typeface="다음_SemiBold" panose="02000700060000000000" pitchFamily="2" charset="-127"/>
                  </a:rPr>
                  <a:t> </a:t>
                </a:r>
                <a:r>
                  <a:rPr lang="ko-KR" altLang="en-US" sz="1800" dirty="0" smtClean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schemeClr val="tx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분석 배경 및 데이터 </a:t>
                </a:r>
                <a:r>
                  <a:rPr lang="ko-KR" altLang="en-US" sz="1800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schemeClr val="tx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처리</a:t>
                </a:r>
                <a:endParaRPr lang="en-US" sz="180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52" name="텍스트 개체 틀 6"/>
              <p:cNvSpPr txBox="1">
                <a:spLocks/>
              </p:cNvSpPr>
              <p:nvPr/>
            </p:nvSpPr>
            <p:spPr>
              <a:xfrm>
                <a:off x="785350" y="3112413"/>
                <a:ext cx="1927479" cy="267935"/>
              </a:xfrm>
              <a:prstGeom prst="rect">
                <a:avLst/>
              </a:prstGeom>
            </p:spPr>
            <p:txBody>
              <a:bodyPr vert="horz" lIns="0" tIns="0" rIns="0" bIns="0" rtlCol="0" anchor="t">
                <a:noAutofit/>
              </a:bodyPr>
              <a:lstStyle>
                <a:lvl1pPr marL="447485" indent="-447485" algn="l" defTabSz="1193292" rtl="0" eaLnBrk="1" latinLnBrk="1" hangingPunct="1">
                  <a:spcBef>
                    <a:spcPct val="20000"/>
                  </a:spcBef>
                  <a:buFontTx/>
                  <a:buNone/>
                  <a:defRPr lang="ko-KR" altLang="en-US" sz="1400" b="1" kern="1200" spc="-100" baseline="0" dirty="0" smtClean="0">
                    <a:solidFill>
                      <a:srgbClr val="0B55B5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+mj-cs"/>
                  </a:defRPr>
                </a:lvl1pPr>
                <a:lvl2pPr marL="969550" indent="-372904" algn="l" defTabSz="1193292" rtl="0" eaLnBrk="1" latinLnBrk="1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3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491615" indent="-298323" algn="l" defTabSz="1193292" rtl="0" eaLnBrk="1" latinLnBrk="1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088261" indent="-298323" algn="l" defTabSz="1193292" rtl="0" eaLnBrk="1" latinLnBrk="1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684907" indent="-298323" algn="l" defTabSz="1193292" rtl="0" eaLnBrk="1" latinLnBrk="1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281553" indent="-298323" algn="l" defTabSz="1193292" rtl="0" eaLnBrk="1" latinLnBrk="1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878199" indent="-298323" algn="l" defTabSz="1193292" rtl="0" eaLnBrk="1" latinLnBrk="1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474845" indent="-298323" algn="l" defTabSz="1193292" rtl="0" eaLnBrk="1" latinLnBrk="1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071491" indent="-298323" algn="l" defTabSz="1193292" rtl="0" eaLnBrk="1" latinLnBrk="1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600" b="0" dirty="0" smtClean="0">
                    <a:solidFill>
                      <a:srgbClr val="5D78AB"/>
                    </a:solidFill>
                    <a:latin typeface="다음_SemiBold" panose="02000700060000000000" pitchFamily="2" charset="-127"/>
                    <a:ea typeface="다음_SemiBold" panose="02000700060000000000" pitchFamily="2" charset="-127"/>
                  </a:rPr>
                  <a:t>04</a:t>
                </a:r>
                <a:r>
                  <a:rPr lang="en-US" sz="1600" b="0" dirty="0" smtClean="0">
                    <a:solidFill>
                      <a:srgbClr val="2A4E92"/>
                    </a:solidFill>
                    <a:latin typeface="다음_SemiBold" panose="02000700060000000000" pitchFamily="2" charset="-127"/>
                    <a:ea typeface="다음_SemiBold" panose="02000700060000000000" pitchFamily="2" charset="-127"/>
                  </a:rPr>
                  <a:t>  </a:t>
                </a:r>
                <a:r>
                  <a:rPr lang="ko-KR" altLang="en-US" sz="1600" b="0" spc="-87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schemeClr val="tx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분석 방향 결정</a:t>
                </a:r>
                <a:endParaRPr lang="en-US" altLang="en-US" sz="1600" b="0" spc="-87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cxnSp>
          <p:nvCxnSpPr>
            <p:cNvPr id="30" name="직선 연결선 29"/>
            <p:cNvCxnSpPr/>
            <p:nvPr/>
          </p:nvCxnSpPr>
          <p:spPr>
            <a:xfrm flipH="1" flipV="1">
              <a:off x="561480" y="1946769"/>
              <a:ext cx="832407" cy="152"/>
            </a:xfrm>
            <a:prstGeom prst="line">
              <a:avLst/>
            </a:prstGeom>
            <a:ln w="19050">
              <a:solidFill>
                <a:srgbClr val="5D78AB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그룹 8"/>
          <p:cNvGrpSpPr/>
          <p:nvPr/>
        </p:nvGrpSpPr>
        <p:grpSpPr>
          <a:xfrm>
            <a:off x="4723724" y="1778462"/>
            <a:ext cx="1953249" cy="1475085"/>
            <a:chOff x="3742507" y="1694437"/>
            <a:chExt cx="1953249" cy="1475085"/>
          </a:xfrm>
        </p:grpSpPr>
        <p:grpSp>
          <p:nvGrpSpPr>
            <p:cNvPr id="23" name="그룹 22"/>
            <p:cNvGrpSpPr/>
            <p:nvPr/>
          </p:nvGrpSpPr>
          <p:grpSpPr>
            <a:xfrm>
              <a:off x="3810407" y="1694437"/>
              <a:ext cx="1885349" cy="1475085"/>
              <a:chOff x="883" y="1348401"/>
              <a:chExt cx="2513799" cy="1475085"/>
            </a:xfrm>
          </p:grpSpPr>
          <p:sp>
            <p:nvSpPr>
              <p:cNvPr id="38" name="텍스트 개체 틀 3"/>
              <p:cNvSpPr txBox="1">
                <a:spLocks/>
              </p:cNvSpPr>
              <p:nvPr/>
            </p:nvSpPr>
            <p:spPr>
              <a:xfrm>
                <a:off x="20390" y="1348401"/>
                <a:ext cx="1166809" cy="181756"/>
              </a:xfrm>
              <a:prstGeom prst="rect">
                <a:avLst/>
              </a:prstGeom>
            </p:spPr>
            <p:txBody>
              <a:bodyPr vert="horz" lIns="0" tIns="0" rIns="0" bIns="0" rtlCol="0" anchor="t">
                <a:noAutofit/>
              </a:bodyPr>
              <a:lstStyle>
                <a:lvl1pPr marL="0" indent="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lang="ko-KR" altLang="en-US" sz="1212" b="1" kern="1200" spc="-87" baseline="0" dirty="0" smtClean="0">
                    <a:solidFill>
                      <a:srgbClr val="0B55B5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+mj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1600" dirty="0" smtClean="0">
                    <a:solidFill>
                      <a:srgbClr val="5D78AB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PART #2</a:t>
                </a:r>
                <a:endParaRPr lang="en-US" sz="1600" dirty="0">
                  <a:solidFill>
                    <a:srgbClr val="5D78AB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40" name="텍스트 개체 틀 6"/>
              <p:cNvSpPr txBox="1">
                <a:spLocks/>
              </p:cNvSpPr>
              <p:nvPr/>
            </p:nvSpPr>
            <p:spPr>
              <a:xfrm>
                <a:off x="139875" y="2187787"/>
                <a:ext cx="2235818" cy="267935"/>
              </a:xfrm>
              <a:prstGeom prst="rect">
                <a:avLst/>
              </a:prstGeom>
            </p:spPr>
            <p:txBody>
              <a:bodyPr vert="horz" lIns="0" tIns="0" rIns="0" bIns="0" rtlCol="0" anchor="t">
                <a:noAutofit/>
              </a:bodyPr>
              <a:lstStyle>
                <a:lvl1pPr marL="387388" indent="-387388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Tx/>
                  <a:buNone/>
                  <a:defRPr lang="ko-KR" altLang="en-US" sz="1212" b="1" kern="1200" spc="-87" baseline="0" dirty="0" smtClean="0">
                    <a:solidFill>
                      <a:srgbClr val="0B55B5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+mj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1600" b="0" dirty="0" smtClean="0">
                    <a:solidFill>
                      <a:srgbClr val="5D78AB"/>
                    </a:solidFill>
                    <a:latin typeface="다음_SemiBold" panose="02000700060000000000" pitchFamily="2" charset="-127"/>
                    <a:ea typeface="다음_SemiBold" panose="02000700060000000000" pitchFamily="2" charset="-127"/>
                  </a:rPr>
                  <a:t>01</a:t>
                </a:r>
                <a:r>
                  <a:rPr lang="en-US" altLang="ko-KR" sz="1600" b="0" dirty="0" smtClean="0">
                    <a:solidFill>
                      <a:srgbClr val="2A4E92"/>
                    </a:solidFill>
                    <a:latin typeface="다음_SemiBold" panose="02000700060000000000" pitchFamily="2" charset="-127"/>
                    <a:ea typeface="다음_SemiBold" panose="02000700060000000000" pitchFamily="2" charset="-127"/>
                  </a:rPr>
                  <a:t>  </a:t>
                </a:r>
                <a:r>
                  <a:rPr lang="ko-KR" altLang="en-US" sz="1600" b="0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schemeClr val="tx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예측 모델 소개 </a:t>
                </a:r>
                <a:endParaRPr lang="en-US" altLang="en-US" sz="1600" b="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42" name="텍스트 개체 틀 6"/>
              <p:cNvSpPr txBox="1">
                <a:spLocks/>
              </p:cNvSpPr>
              <p:nvPr/>
            </p:nvSpPr>
            <p:spPr>
              <a:xfrm>
                <a:off x="139875" y="2555551"/>
                <a:ext cx="1698878" cy="267935"/>
              </a:xfrm>
              <a:prstGeom prst="rect">
                <a:avLst/>
              </a:prstGeom>
            </p:spPr>
            <p:txBody>
              <a:bodyPr vert="horz" lIns="0" tIns="0" rIns="0" bIns="0" rtlCol="0" anchor="t">
                <a:noAutofit/>
              </a:bodyPr>
              <a:lstStyle>
                <a:lvl1pPr marL="447485" indent="-447485" algn="l" defTabSz="1193292" rtl="0" eaLnBrk="1" latinLnBrk="1" hangingPunct="1">
                  <a:spcBef>
                    <a:spcPct val="20000"/>
                  </a:spcBef>
                  <a:buFontTx/>
                  <a:buNone/>
                  <a:defRPr lang="ko-KR" altLang="en-US" sz="1400" b="1" kern="1200" spc="-100" baseline="0" dirty="0" smtClean="0">
                    <a:solidFill>
                      <a:srgbClr val="0B55B5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+mj-cs"/>
                  </a:defRPr>
                </a:lvl1pPr>
                <a:lvl2pPr marL="969550" indent="-372904" algn="l" defTabSz="1193292" rtl="0" eaLnBrk="1" latinLnBrk="1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3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491615" indent="-298323" algn="l" defTabSz="1193292" rtl="0" eaLnBrk="1" latinLnBrk="1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088261" indent="-298323" algn="l" defTabSz="1193292" rtl="0" eaLnBrk="1" latinLnBrk="1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684907" indent="-298323" algn="l" defTabSz="1193292" rtl="0" eaLnBrk="1" latinLnBrk="1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281553" indent="-298323" algn="l" defTabSz="1193292" rtl="0" eaLnBrk="1" latinLnBrk="1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878199" indent="-298323" algn="l" defTabSz="1193292" rtl="0" eaLnBrk="1" latinLnBrk="1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474845" indent="-298323" algn="l" defTabSz="1193292" rtl="0" eaLnBrk="1" latinLnBrk="1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071491" indent="-298323" algn="l" defTabSz="1193292" rtl="0" eaLnBrk="1" latinLnBrk="1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1600" b="0" dirty="0" smtClean="0">
                    <a:solidFill>
                      <a:srgbClr val="5D78AB"/>
                    </a:solidFill>
                    <a:latin typeface="다음_SemiBold" panose="02000700060000000000" pitchFamily="2" charset="-127"/>
                    <a:ea typeface="다음_SemiBold" panose="02000700060000000000" pitchFamily="2" charset="-127"/>
                  </a:rPr>
                  <a:t>02</a:t>
                </a:r>
                <a:r>
                  <a:rPr lang="en-US" altLang="ko-KR" sz="1600" b="0" dirty="0" smtClean="0">
                    <a:solidFill>
                      <a:srgbClr val="2A4E92"/>
                    </a:solidFill>
                    <a:latin typeface="다음_SemiBold" panose="02000700060000000000" pitchFamily="2" charset="-127"/>
                    <a:ea typeface="다음_SemiBold" panose="02000700060000000000" pitchFamily="2" charset="-127"/>
                  </a:rPr>
                  <a:t>  </a:t>
                </a:r>
                <a:r>
                  <a:rPr lang="ko-KR" altLang="en-US" sz="1600" b="0" spc="-87" dirty="0" err="1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schemeClr val="tx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최적값</a:t>
                </a:r>
                <a:r>
                  <a:rPr lang="ko-KR" altLang="en-US" sz="1600" b="0" spc="-87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schemeClr val="tx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찾기</a:t>
                </a:r>
                <a:endParaRPr lang="en-US" altLang="en-US" sz="1600" b="0" spc="-87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45" name="텍스트 개체 틀 6"/>
              <p:cNvSpPr txBox="1">
                <a:spLocks/>
              </p:cNvSpPr>
              <p:nvPr/>
            </p:nvSpPr>
            <p:spPr>
              <a:xfrm>
                <a:off x="883" y="1726996"/>
                <a:ext cx="2513799" cy="267935"/>
              </a:xfrm>
              <a:prstGeom prst="rect">
                <a:avLst/>
              </a:prstGeom>
            </p:spPr>
            <p:txBody>
              <a:bodyPr vert="horz" lIns="0" tIns="0" rIns="0" bIns="0" rtlCol="0" anchor="t">
                <a:noAutofit/>
              </a:bodyPr>
              <a:lstStyle>
                <a:lvl1pPr marL="387388" indent="-387388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Tx/>
                  <a:buNone/>
                  <a:defRPr lang="ko-KR" altLang="en-US" sz="1212" b="1" kern="1200" spc="-87" baseline="0" dirty="0" smtClean="0">
                    <a:solidFill>
                      <a:srgbClr val="0B55B5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+mj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sz="1800" b="0" dirty="0" smtClean="0">
                    <a:solidFill>
                      <a:schemeClr val="tx1"/>
                    </a:solidFill>
                    <a:latin typeface="다음_SemiBold" panose="02000700060000000000" pitchFamily="2" charset="-127"/>
                    <a:ea typeface="다음_SemiBold" panose="02000700060000000000" pitchFamily="2" charset="-127"/>
                  </a:rPr>
                  <a:t> </a:t>
                </a:r>
                <a:r>
                  <a:rPr lang="ko-KR" altLang="en-US" sz="1800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schemeClr val="tx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모델 분석 프로세스</a:t>
                </a:r>
                <a:endParaRPr lang="en-US" altLang="en-US" sz="180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cxnSp>
          <p:nvCxnSpPr>
            <p:cNvPr id="32" name="직선 연결선 31"/>
            <p:cNvCxnSpPr/>
            <p:nvPr/>
          </p:nvCxnSpPr>
          <p:spPr>
            <a:xfrm flipH="1" flipV="1">
              <a:off x="3742507" y="1945417"/>
              <a:ext cx="832407" cy="152"/>
            </a:xfrm>
            <a:prstGeom prst="line">
              <a:avLst/>
            </a:prstGeom>
            <a:ln w="19050">
              <a:solidFill>
                <a:srgbClr val="5D78AB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3" name="직선 연결선 32"/>
          <p:cNvCxnSpPr/>
          <p:nvPr/>
        </p:nvCxnSpPr>
        <p:spPr>
          <a:xfrm>
            <a:off x="7802515" y="1782904"/>
            <a:ext cx="0" cy="2357438"/>
          </a:xfrm>
          <a:prstGeom prst="line">
            <a:avLst/>
          </a:prstGeom>
          <a:ln w="19050">
            <a:solidFill>
              <a:srgbClr val="5D78AB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10" name="그룹 9"/>
          <p:cNvGrpSpPr/>
          <p:nvPr/>
        </p:nvGrpSpPr>
        <p:grpSpPr>
          <a:xfrm>
            <a:off x="8610600" y="1785442"/>
            <a:ext cx="2093449" cy="663383"/>
            <a:chOff x="7224961" y="1690171"/>
            <a:chExt cx="2093449" cy="663383"/>
          </a:xfrm>
        </p:grpSpPr>
        <p:grpSp>
          <p:nvGrpSpPr>
            <p:cNvPr id="53" name="그룹 52"/>
            <p:cNvGrpSpPr/>
            <p:nvPr/>
          </p:nvGrpSpPr>
          <p:grpSpPr>
            <a:xfrm>
              <a:off x="7229662" y="1690171"/>
              <a:ext cx="2088748" cy="663383"/>
              <a:chOff x="7070" y="1362797"/>
              <a:chExt cx="2784998" cy="663383"/>
            </a:xfrm>
          </p:grpSpPr>
          <p:sp>
            <p:nvSpPr>
              <p:cNvPr id="54" name="텍스트 개체 틀 3"/>
              <p:cNvSpPr txBox="1">
                <a:spLocks/>
              </p:cNvSpPr>
              <p:nvPr/>
            </p:nvSpPr>
            <p:spPr>
              <a:xfrm>
                <a:off x="58067" y="1362797"/>
                <a:ext cx="1341502" cy="232850"/>
              </a:xfrm>
              <a:prstGeom prst="rect">
                <a:avLst/>
              </a:prstGeom>
            </p:spPr>
            <p:txBody>
              <a:bodyPr vert="horz" lIns="0" tIns="0" rIns="0" bIns="0" rtlCol="0" anchor="t">
                <a:noAutofit/>
              </a:bodyPr>
              <a:lstStyle>
                <a:lvl1pPr marL="0" indent="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lang="ko-KR" altLang="en-US" sz="1212" b="1" kern="1200" spc="-87" baseline="0" dirty="0" smtClean="0">
                    <a:solidFill>
                      <a:srgbClr val="0B55B5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+mj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1600" dirty="0" smtClean="0">
                    <a:solidFill>
                      <a:srgbClr val="5D78AB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PART #3</a:t>
                </a:r>
                <a:endParaRPr lang="en-US" sz="1600" dirty="0">
                  <a:solidFill>
                    <a:srgbClr val="5D78AB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55" name="텍스트 개체 틀 6"/>
              <p:cNvSpPr txBox="1">
                <a:spLocks/>
              </p:cNvSpPr>
              <p:nvPr/>
            </p:nvSpPr>
            <p:spPr>
              <a:xfrm>
                <a:off x="7070" y="1729670"/>
                <a:ext cx="2784998" cy="296510"/>
              </a:xfrm>
              <a:prstGeom prst="rect">
                <a:avLst/>
              </a:prstGeom>
            </p:spPr>
            <p:txBody>
              <a:bodyPr vert="horz" lIns="0" tIns="0" rIns="0" bIns="0" rtlCol="0" anchor="t">
                <a:noAutofit/>
              </a:bodyPr>
              <a:lstStyle>
                <a:lvl1pPr marL="387388" indent="-387388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Tx/>
                  <a:buNone/>
                  <a:defRPr lang="ko-KR" altLang="en-US" sz="1212" b="1" kern="1200" spc="-87" baseline="0" dirty="0" smtClean="0">
                    <a:solidFill>
                      <a:srgbClr val="0B55B5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+mj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sz="1800" b="0" dirty="0" smtClean="0">
                    <a:solidFill>
                      <a:schemeClr val="tx1"/>
                    </a:solidFill>
                    <a:latin typeface="다음_SemiBold" panose="02000700060000000000" pitchFamily="2" charset="-127"/>
                    <a:ea typeface="다음_SemiBold" panose="02000700060000000000" pitchFamily="2" charset="-127"/>
                  </a:rPr>
                  <a:t> </a:t>
                </a:r>
                <a:r>
                  <a:rPr lang="ko-KR" altLang="en-US" sz="1800" dirty="0" smtClean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schemeClr val="tx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결과 해석 및 활용 방안</a:t>
                </a:r>
                <a:endParaRPr lang="en-US" altLang="en-US" sz="180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cxnSp>
          <p:nvCxnSpPr>
            <p:cNvPr id="35" name="직선 연결선 34"/>
            <p:cNvCxnSpPr/>
            <p:nvPr/>
          </p:nvCxnSpPr>
          <p:spPr>
            <a:xfrm flipH="1" flipV="1">
              <a:off x="7224961" y="1938048"/>
              <a:ext cx="832407" cy="152"/>
            </a:xfrm>
            <a:prstGeom prst="line">
              <a:avLst/>
            </a:prstGeom>
            <a:ln w="19050">
              <a:solidFill>
                <a:srgbClr val="5D78AB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텍스트 개체 틀 6"/>
          <p:cNvSpPr txBox="1">
            <a:spLocks/>
          </p:cNvSpPr>
          <p:nvPr/>
        </p:nvSpPr>
        <p:spPr>
          <a:xfrm>
            <a:off x="8716526" y="2582848"/>
            <a:ext cx="1676863" cy="26793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387388" indent="-387388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Tx/>
              <a:buNone/>
              <a:defRPr lang="ko-KR" altLang="en-US" sz="1212" b="1" kern="1200" spc="-87" baseline="0" dirty="0" smtClean="0">
                <a:solidFill>
                  <a:srgbClr val="0B55B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b="0" dirty="0" smtClean="0">
                <a:solidFill>
                  <a:srgbClr val="5D78AB"/>
                </a:solidFill>
                <a:latin typeface="다음_SemiBold" panose="02000700060000000000" pitchFamily="2" charset="-127"/>
                <a:ea typeface="다음_SemiBold" panose="02000700060000000000" pitchFamily="2" charset="-127"/>
              </a:rPr>
              <a:t>01</a:t>
            </a:r>
            <a:r>
              <a:rPr lang="en-US" altLang="ko-KR" sz="1600" b="0" dirty="0" smtClean="0">
                <a:solidFill>
                  <a:srgbClr val="2A4E92"/>
                </a:solidFill>
                <a:latin typeface="다음_SemiBold" panose="02000700060000000000" pitchFamily="2" charset="-127"/>
                <a:ea typeface="다음_SemiBold" panose="02000700060000000000" pitchFamily="2" charset="-127"/>
              </a:rPr>
              <a:t>  </a:t>
            </a:r>
            <a:r>
              <a:rPr lang="ko-KR" altLang="en-US" sz="1600" b="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결과 해석</a:t>
            </a:r>
            <a:endParaRPr lang="en-US" altLang="en-US" sz="1600" b="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4" name="텍스트 개체 틀 6"/>
          <p:cNvSpPr txBox="1">
            <a:spLocks/>
          </p:cNvSpPr>
          <p:nvPr/>
        </p:nvSpPr>
        <p:spPr>
          <a:xfrm>
            <a:off x="8716526" y="2950612"/>
            <a:ext cx="1274158" cy="26793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447485" indent="-447485" algn="l" defTabSz="1193292" rtl="0" eaLnBrk="1" latinLnBrk="1" hangingPunct="1">
              <a:spcBef>
                <a:spcPct val="20000"/>
              </a:spcBef>
              <a:buFontTx/>
              <a:buNone/>
              <a:defRPr lang="ko-KR" altLang="en-US" sz="1400" b="1" kern="1200" spc="-100" baseline="0" dirty="0" smtClean="0">
                <a:solidFill>
                  <a:srgbClr val="0B55B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  <a:lvl2pPr marL="969550" indent="-372904" algn="l" defTabSz="1193292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91615" indent="-298323" algn="l" defTabSz="1193292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88261" indent="-298323" algn="l" defTabSz="1193292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84907" indent="-298323" algn="l" defTabSz="1193292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281553" indent="-298323" algn="l" defTabSz="1193292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878199" indent="-298323" algn="l" defTabSz="1193292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474845" indent="-298323" algn="l" defTabSz="1193292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071491" indent="-298323" algn="l" defTabSz="1193292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b="0" dirty="0" smtClean="0">
                <a:solidFill>
                  <a:srgbClr val="5D78AB"/>
                </a:solidFill>
                <a:latin typeface="다음_SemiBold" panose="02000700060000000000" pitchFamily="2" charset="-127"/>
                <a:ea typeface="다음_SemiBold" panose="02000700060000000000" pitchFamily="2" charset="-127"/>
              </a:rPr>
              <a:t>02</a:t>
            </a:r>
            <a:r>
              <a:rPr lang="en-US" altLang="ko-KR" sz="1600" b="0" dirty="0" smtClean="0">
                <a:solidFill>
                  <a:srgbClr val="2A4E92"/>
                </a:solidFill>
                <a:latin typeface="다음_SemiBold" panose="02000700060000000000" pitchFamily="2" charset="-127"/>
                <a:ea typeface="다음_SemiBold" panose="02000700060000000000" pitchFamily="2" charset="-127"/>
              </a:rPr>
              <a:t>  </a:t>
            </a:r>
            <a:r>
              <a:rPr lang="ko-KR" altLang="en-US" sz="1600" b="0" spc="-87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활용 방안</a:t>
            </a:r>
            <a:endParaRPr lang="en-US" altLang="en-US" sz="1600" b="0" spc="-87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3719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8443913" y="72151"/>
            <a:ext cx="3750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itchFamily="50" charset="-127"/>
                <a:ea typeface="나눔바른고딕" pitchFamily="50" charset="-127"/>
              </a:rPr>
              <a:t>01</a:t>
            </a:r>
            <a:r>
              <a:rPr lang="ko-KR" altLang="en-US" sz="1200" b="1" dirty="0" smtClean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itchFamily="50" charset="-127"/>
                <a:ea typeface="나눔바른고딕" pitchFamily="50" charset="-127"/>
              </a:rPr>
              <a:t> 예측 모델 소개      </a:t>
            </a:r>
            <a:r>
              <a:rPr lang="en-US" altLang="ko-KR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02</a:t>
            </a:r>
            <a:r>
              <a:rPr lang="ko-KR" altLang="en-US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최적값 찾기      </a:t>
            </a:r>
            <a:r>
              <a:rPr lang="en-US" altLang="ko-KR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03 </a:t>
            </a:r>
            <a:r>
              <a:rPr lang="ko-KR" altLang="en-US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추가 모델링</a:t>
            </a:r>
            <a:endParaRPr lang="ko-KR" altLang="en-US" sz="1200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 flipV="1">
            <a:off x="7136647" y="447785"/>
            <a:ext cx="5057695" cy="764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/>
          <p:cNvSpPr/>
          <p:nvPr/>
        </p:nvSpPr>
        <p:spPr>
          <a:xfrm>
            <a:off x="741450" y="2090893"/>
            <a:ext cx="486864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 defTabSz="914400"/>
            <a:r>
              <a:rPr lang="en-US" altLang="ko-KR" sz="800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GBM</a:t>
            </a:r>
            <a:r>
              <a:rPr lang="ko-KR" altLang="en-US" sz="800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개념을 계승한 알고리즘으로 동일한 </a:t>
            </a:r>
            <a:r>
              <a:rPr lang="en-US" altLang="ko-KR" sz="800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Gradient boosting algorithm</a:t>
            </a:r>
            <a:r>
              <a:rPr lang="ko-KR" altLang="en-US" sz="800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사용</a:t>
            </a:r>
            <a:r>
              <a:rPr lang="en-US" altLang="ko-KR" sz="800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r>
              <a:rPr lang="ko-KR" altLang="en-US" sz="800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</a:t>
            </a:r>
            <a:r>
              <a:rPr lang="en-US" altLang="ko-KR" sz="800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GBM</a:t>
            </a:r>
            <a:r>
              <a:rPr lang="ko-KR" altLang="en-US" sz="800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 비해  더 정규화된 모델링을 사용함</a:t>
            </a:r>
            <a:r>
              <a:rPr lang="en-US" altLang="ko-KR" sz="800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cxnSp>
        <p:nvCxnSpPr>
          <p:cNvPr id="33" name="직선 연결선 32"/>
          <p:cNvCxnSpPr/>
          <p:nvPr/>
        </p:nvCxnSpPr>
        <p:spPr>
          <a:xfrm>
            <a:off x="765728" y="1997869"/>
            <a:ext cx="4844368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765728" y="5037635"/>
            <a:ext cx="4844368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/>
          <p:cNvSpPr/>
          <p:nvPr/>
        </p:nvSpPr>
        <p:spPr>
          <a:xfrm>
            <a:off x="954054" y="1910533"/>
            <a:ext cx="1030556" cy="174673"/>
          </a:xfrm>
          <a:prstGeom prst="rect">
            <a:avLst/>
          </a:prstGeom>
          <a:pattFill prst="pct40">
            <a:fgClr>
              <a:schemeClr val="tx1">
                <a:lumMod val="85000"/>
                <a:lumOff val="15000"/>
              </a:schemeClr>
            </a:fgClr>
            <a:bgClr>
              <a:schemeClr val="tx1">
                <a:lumMod val="75000"/>
                <a:lumOff val="2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ko-KR" sz="1000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What is XGB? </a:t>
            </a:r>
            <a:endParaRPr lang="en-US" altLang="ko-KR" sz="1000" b="1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5995994" y="1910533"/>
            <a:ext cx="0" cy="420194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/>
          <p:cNvSpPr/>
          <p:nvPr/>
        </p:nvSpPr>
        <p:spPr>
          <a:xfrm>
            <a:off x="737308" y="5534196"/>
            <a:ext cx="486864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ko-KR" sz="8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GBM</a:t>
            </a:r>
            <a:r>
              <a:rPr lang="ko-KR" altLang="en-US" sz="8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 비해 다른 점은 더 정규화된 모델 링을 통해 </a:t>
            </a:r>
            <a:r>
              <a:rPr lang="ko-KR" altLang="en-US" sz="800" b="1" dirty="0" err="1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과적합</a:t>
            </a:r>
            <a:r>
              <a:rPr lang="en-US" altLang="ko-KR" sz="8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(over-fitting)</a:t>
            </a:r>
            <a:r>
              <a:rPr lang="ko-KR" altLang="en-US" sz="8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줄여 더 좋은 성능을 기대할 수 있다는 점과 메모리 최적화를 통해 더 빠른 연산 속도를 보인다는 점이다</a:t>
            </a:r>
            <a:r>
              <a:rPr lang="en-US" altLang="ko-KR" sz="800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en-US" altLang="ko-KR" sz="800" b="1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60" name="직선 연결선 59"/>
          <p:cNvCxnSpPr/>
          <p:nvPr/>
        </p:nvCxnSpPr>
        <p:spPr>
          <a:xfrm>
            <a:off x="761586" y="5441172"/>
            <a:ext cx="4844368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직사각형 67"/>
          <p:cNvSpPr/>
          <p:nvPr/>
        </p:nvSpPr>
        <p:spPr>
          <a:xfrm>
            <a:off x="949912" y="5353836"/>
            <a:ext cx="1030556" cy="174673"/>
          </a:xfrm>
          <a:prstGeom prst="rect">
            <a:avLst/>
          </a:prstGeom>
          <a:pattFill prst="pct40">
            <a:fgClr>
              <a:schemeClr val="tx1">
                <a:lumMod val="85000"/>
                <a:lumOff val="15000"/>
              </a:schemeClr>
            </a:fgClr>
            <a:bgClr>
              <a:schemeClr val="tx1">
                <a:lumMod val="75000"/>
                <a:lumOff val="2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ko-KR" sz="10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</a:t>
            </a:r>
            <a:r>
              <a:rPr lang="en-US" altLang="ko-KR" sz="1000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hy XGB? </a:t>
            </a:r>
            <a:endParaRPr lang="en-US" altLang="ko-KR" sz="1000" b="1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6264005" y="2311840"/>
            <a:ext cx="5218253" cy="34301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en-US" altLang="ko-KR" sz="1600" b="1" spc="30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다음_Regular" panose="02000603060000000000" pitchFamily="2" charset="-127"/>
              <a:ea typeface="다음_Regular" panose="02000603060000000000" pitchFamily="2" charset="-127"/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6264004" y="2019453"/>
            <a:ext cx="5218254" cy="29238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r>
              <a:rPr lang="en-US" altLang="ko-KR" sz="1600" b="1" spc="6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Hyper Parameter in XGB</a:t>
            </a:r>
            <a:endParaRPr lang="en-US" altLang="ko-KR" sz="1600" b="1" spc="30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다음_Regular" panose="02000603060000000000" pitchFamily="2" charset="-127"/>
              <a:ea typeface="다음_Regular" panose="02000603060000000000" pitchFamily="2" charset="-127"/>
            </a:endParaRPr>
          </a:p>
        </p:txBody>
      </p:sp>
      <p:cxnSp>
        <p:nvCxnSpPr>
          <p:cNvPr id="27" name="직선 연결선 26"/>
          <p:cNvCxnSpPr/>
          <p:nvPr/>
        </p:nvCxnSpPr>
        <p:spPr>
          <a:xfrm>
            <a:off x="761586" y="5936472"/>
            <a:ext cx="4844368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747941" y="2429447"/>
                <a:ext cx="3357586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b="1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GBM	: </a:t>
                </a:r>
                <a14:m>
                  <m:oMath xmlns:m="http://schemas.openxmlformats.org/officeDocument/2006/math">
                    <m:r>
                      <a:rPr lang="en-US" altLang="ko-KR" sz="1400" b="1">
                        <a:ln>
                          <a:solidFill>
                            <a:srgbClr val="5B9BD5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prstClr val="black"/>
                        </a:solidFill>
                        <a:latin typeface="Cambria Math"/>
                        <a:ea typeface="나눔바른고딕" panose="020B0603020101020101" pitchFamily="50" charset="-127"/>
                      </a:rPr>
                      <m:t>𝑂𝑏𝑗</m:t>
                    </m:r>
                    <m:d>
                      <m:dPr>
                        <m:ctrlPr>
                          <a:rPr lang="en-US" altLang="ko-KR" sz="1400" b="1" i="1">
                            <a:ln>
                              <a:solidFill>
                                <a:srgbClr val="5B9BD5">
                                  <a:shade val="50000"/>
                                  <a:alpha val="0"/>
                                </a:srgbClr>
                              </a:solidFill>
                            </a:ln>
                            <a:solidFill>
                              <a:prstClr val="black"/>
                            </a:solidFill>
                            <a:latin typeface="Cambria Math"/>
                            <a:ea typeface="나눔바른고딕" panose="020B0603020101020101" pitchFamily="50" charset="-127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l-GR" altLang="ko-KR" sz="1400" b="1">
                            <a:ln>
                              <a:solidFill>
                                <a:srgbClr val="5B9BD5">
                                  <a:shade val="50000"/>
                                  <a:alpha val="0"/>
                                </a:srgbClr>
                              </a:solidFill>
                            </a:ln>
                            <a:solidFill>
                              <a:prstClr val="black"/>
                            </a:solidFill>
                            <a:latin typeface="Cambria Math"/>
                            <a:ea typeface="나눔바른고딕" panose="020B0603020101020101" pitchFamily="50" charset="-127"/>
                          </a:rPr>
                          <m:t>Θ</m:t>
                        </m:r>
                      </m:e>
                    </m:d>
                    <m:r>
                      <a:rPr lang="en-US" altLang="ko-KR" sz="1400" b="1">
                        <a:ln>
                          <a:solidFill>
                            <a:srgbClr val="5B9BD5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prstClr val="black"/>
                        </a:solidFill>
                        <a:latin typeface="Cambria Math"/>
                        <a:ea typeface="나눔바른고딕" panose="020B0603020101020101" pitchFamily="50" charset="-127"/>
                      </a:rPr>
                      <m:t>=</m:t>
                    </m:r>
                    <m:r>
                      <a:rPr lang="en-US" altLang="ko-KR" sz="1400" b="1">
                        <a:ln>
                          <a:solidFill>
                            <a:srgbClr val="5B9BD5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prstClr val="black"/>
                        </a:solidFill>
                        <a:latin typeface="Cambria Math"/>
                        <a:ea typeface="나눔바른고딕" panose="020B0603020101020101" pitchFamily="50" charset="-127"/>
                      </a:rPr>
                      <m:t>𝐿</m:t>
                    </m:r>
                    <m:d>
                      <m:dPr>
                        <m:ctrlPr>
                          <a:rPr lang="en-US" altLang="ko-KR" sz="1400" b="1" i="1">
                            <a:ln>
                              <a:solidFill>
                                <a:srgbClr val="5B9BD5">
                                  <a:shade val="50000"/>
                                  <a:alpha val="0"/>
                                </a:srgbClr>
                              </a:solidFill>
                            </a:ln>
                            <a:solidFill>
                              <a:prstClr val="black"/>
                            </a:solidFill>
                            <a:latin typeface="Cambria Math"/>
                            <a:ea typeface="나눔바른고딕" panose="020B0603020101020101" pitchFamily="50" charset="-127"/>
                          </a:rPr>
                        </m:ctrlPr>
                      </m:dPr>
                      <m:e>
                        <m:r>
                          <a:rPr lang="ko-KR" altLang="en-US" sz="1400" b="1">
                            <a:ln>
                              <a:solidFill>
                                <a:srgbClr val="5B9BD5">
                                  <a:shade val="50000"/>
                                  <a:alpha val="0"/>
                                </a:srgbClr>
                              </a:solidFill>
                            </a:ln>
                            <a:solidFill>
                              <a:prstClr val="black"/>
                            </a:solidFill>
                            <a:latin typeface="Cambria Math"/>
                            <a:ea typeface="나눔바른고딕" panose="020B0603020101020101" pitchFamily="50" charset="-127"/>
                          </a:rPr>
                          <m:t>𝜃</m:t>
                        </m:r>
                      </m:e>
                    </m:d>
                    <m:r>
                      <a:rPr lang="en-US" altLang="ko-KR" sz="1400" b="1">
                        <a:ln>
                          <a:solidFill>
                            <a:srgbClr val="5B9BD5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prstClr val="black"/>
                        </a:solidFill>
                        <a:latin typeface="Cambria Math"/>
                        <a:ea typeface="나눔바른고딕" panose="020B0603020101020101" pitchFamily="50" charset="-127"/>
                      </a:rPr>
                      <m:t>+</m:t>
                    </m:r>
                    <m:r>
                      <m:rPr>
                        <m:sty m:val="p"/>
                      </m:rPr>
                      <a:rPr lang="el-GR" altLang="ko-KR" sz="1400" b="1" smtClean="0">
                        <a:ln>
                          <a:solidFill>
                            <a:srgbClr val="5B9BD5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latin typeface="Cambria Math"/>
                        <a:ea typeface="나눔바른고딕" panose="020B0603020101020101" pitchFamily="50" charset="-127"/>
                      </a:rPr>
                      <m:t>Ω</m:t>
                    </m:r>
                    <m:r>
                      <a:rPr lang="en-US" altLang="ko-KR" sz="1400" b="1">
                        <a:ln>
                          <a:solidFill>
                            <a:srgbClr val="5B9BD5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latin typeface="Cambria Math"/>
                        <a:ea typeface="나눔바른고딕" panose="020B0603020101020101" pitchFamily="50" charset="-127"/>
                      </a:rPr>
                      <m:t>(</m:t>
                    </m:r>
                    <m:r>
                      <m:rPr>
                        <m:sty m:val="p"/>
                      </m:rPr>
                      <a:rPr lang="el-GR" altLang="ko-KR" sz="1400" b="1">
                        <a:ln>
                          <a:solidFill>
                            <a:srgbClr val="5B9BD5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latin typeface="Cambria Math"/>
                        <a:ea typeface="나눔바른고딕" panose="020B0603020101020101" pitchFamily="50" charset="-127"/>
                      </a:rPr>
                      <m:t>Θ</m:t>
                    </m:r>
                    <m:r>
                      <a:rPr lang="en-US" altLang="ko-KR" sz="1400" b="1">
                        <a:ln>
                          <a:solidFill>
                            <a:srgbClr val="5B9BD5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latin typeface="Cambria Math"/>
                        <a:ea typeface="나눔바른고딕" panose="020B0603020101020101" pitchFamily="50" charset="-127"/>
                      </a:rPr>
                      <m:t>)</m:t>
                    </m:r>
                  </m:oMath>
                </a14:m>
                <a:endParaRPr lang="en-US" altLang="ko-KR" sz="1400" b="1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en-US" altLang="ko-KR" sz="1400" b="1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XGB	: </a:t>
                </a:r>
                <a14:m>
                  <m:oMath xmlns:m="http://schemas.openxmlformats.org/officeDocument/2006/math">
                    <m:r>
                      <a:rPr lang="en-US" altLang="ko-KR" sz="1400" b="1">
                        <a:ln>
                          <a:solidFill>
                            <a:srgbClr val="5B9BD5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prstClr val="black"/>
                        </a:solidFill>
                        <a:latin typeface="Cambria Math"/>
                        <a:ea typeface="나눔바른고딕" panose="020B0603020101020101" pitchFamily="50" charset="-127"/>
                      </a:rPr>
                      <m:t>𝑂𝑏𝑗</m:t>
                    </m:r>
                    <m:d>
                      <m:dPr>
                        <m:ctrlPr>
                          <a:rPr lang="en-US" altLang="ko-KR" sz="1400" b="1" i="1">
                            <a:ln>
                              <a:solidFill>
                                <a:srgbClr val="5B9BD5">
                                  <a:shade val="50000"/>
                                  <a:alpha val="0"/>
                                </a:srgbClr>
                              </a:solidFill>
                            </a:ln>
                            <a:solidFill>
                              <a:prstClr val="black"/>
                            </a:solidFill>
                            <a:latin typeface="Cambria Math"/>
                            <a:ea typeface="나눔바른고딕" panose="020B0603020101020101" pitchFamily="50" charset="-127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l-GR" altLang="ko-KR" sz="1400" b="1">
                            <a:ln>
                              <a:solidFill>
                                <a:srgbClr val="5B9BD5">
                                  <a:shade val="50000"/>
                                  <a:alpha val="0"/>
                                </a:srgbClr>
                              </a:solidFill>
                            </a:ln>
                            <a:solidFill>
                              <a:prstClr val="black"/>
                            </a:solidFill>
                            <a:latin typeface="Cambria Math"/>
                            <a:ea typeface="나눔바른고딕" panose="020B0603020101020101" pitchFamily="50" charset="-127"/>
                          </a:rPr>
                          <m:t>Θ</m:t>
                        </m:r>
                      </m:e>
                    </m:d>
                    <m:r>
                      <a:rPr lang="en-US" altLang="ko-KR" sz="1400" b="1">
                        <a:ln>
                          <a:solidFill>
                            <a:srgbClr val="5B9BD5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prstClr val="black"/>
                        </a:solidFill>
                        <a:latin typeface="Cambria Math"/>
                        <a:ea typeface="나눔바른고딕" panose="020B0603020101020101" pitchFamily="50" charset="-127"/>
                      </a:rPr>
                      <m:t>=</m:t>
                    </m:r>
                    <m:r>
                      <a:rPr lang="en-US" altLang="ko-KR" sz="1400" b="1">
                        <a:ln>
                          <a:solidFill>
                            <a:srgbClr val="5B9BD5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prstClr val="black"/>
                        </a:solidFill>
                        <a:latin typeface="Cambria Math"/>
                        <a:ea typeface="나눔바른고딕" panose="020B0603020101020101" pitchFamily="50" charset="-127"/>
                      </a:rPr>
                      <m:t>𝐿</m:t>
                    </m:r>
                    <m:d>
                      <m:dPr>
                        <m:ctrlPr>
                          <a:rPr lang="en-US" altLang="ko-KR" sz="1400" b="1" i="1">
                            <a:ln>
                              <a:solidFill>
                                <a:srgbClr val="5B9BD5">
                                  <a:shade val="50000"/>
                                  <a:alpha val="0"/>
                                </a:srgbClr>
                              </a:solidFill>
                            </a:ln>
                            <a:solidFill>
                              <a:prstClr val="black"/>
                            </a:solidFill>
                            <a:latin typeface="Cambria Math"/>
                            <a:ea typeface="나눔바른고딕" panose="020B0603020101020101" pitchFamily="50" charset="-127"/>
                          </a:rPr>
                        </m:ctrlPr>
                      </m:dPr>
                      <m:e>
                        <m:r>
                          <a:rPr lang="ko-KR" altLang="en-US" sz="1400" b="1">
                            <a:ln>
                              <a:solidFill>
                                <a:srgbClr val="5B9BD5">
                                  <a:shade val="50000"/>
                                  <a:alpha val="0"/>
                                </a:srgbClr>
                              </a:solidFill>
                            </a:ln>
                            <a:solidFill>
                              <a:prstClr val="black"/>
                            </a:solidFill>
                            <a:latin typeface="Cambria Math"/>
                            <a:ea typeface="나눔바른고딕" panose="020B0603020101020101" pitchFamily="50" charset="-127"/>
                          </a:rPr>
                          <m:t>𝜃</m:t>
                        </m:r>
                      </m:e>
                    </m:d>
                    <m:r>
                      <a:rPr lang="en-US" altLang="ko-KR" sz="1400" b="1">
                        <a:ln>
                          <a:solidFill>
                            <a:srgbClr val="5B9BD5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prstClr val="black"/>
                        </a:solidFill>
                        <a:latin typeface="Cambria Math"/>
                        <a:ea typeface="나눔바른고딕" panose="020B0603020101020101" pitchFamily="50" charset="-127"/>
                      </a:rPr>
                      <m:t>+</m:t>
                    </m:r>
                    <m:r>
                      <m:rPr>
                        <m:sty m:val="p"/>
                      </m:rPr>
                      <a:rPr lang="el-GR" altLang="ko-KR" sz="1400" b="1">
                        <a:ln>
                          <a:solidFill>
                            <a:srgbClr val="5B9BD5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prstClr val="black"/>
                        </a:solidFill>
                        <a:latin typeface="Cambria Math"/>
                        <a:ea typeface="나눔바른고딕" panose="020B0603020101020101" pitchFamily="50" charset="-127"/>
                      </a:rPr>
                      <m:t>Ω</m:t>
                    </m:r>
                    <m:r>
                      <a:rPr lang="en-US" altLang="ko-KR" sz="1400" b="1">
                        <a:ln>
                          <a:solidFill>
                            <a:srgbClr val="5B9BD5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prstClr val="black"/>
                        </a:solidFill>
                        <a:latin typeface="Cambria Math"/>
                        <a:ea typeface="나눔바른고딕" panose="020B0603020101020101" pitchFamily="50" charset="-127"/>
                      </a:rPr>
                      <m:t>(</m:t>
                    </m:r>
                    <m:r>
                      <m:rPr>
                        <m:sty m:val="p"/>
                      </m:rPr>
                      <a:rPr lang="el-GR" altLang="ko-KR" sz="1400" b="1">
                        <a:ln>
                          <a:solidFill>
                            <a:srgbClr val="5B9BD5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prstClr val="black"/>
                        </a:solidFill>
                        <a:latin typeface="Cambria Math"/>
                        <a:ea typeface="나눔바른고딕" panose="020B0603020101020101" pitchFamily="50" charset="-127"/>
                      </a:rPr>
                      <m:t>Θ</m:t>
                    </m:r>
                    <m:r>
                      <a:rPr lang="en-US" altLang="ko-KR" sz="1400" b="1">
                        <a:ln>
                          <a:solidFill>
                            <a:srgbClr val="5B9BD5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prstClr val="black"/>
                        </a:solidFill>
                        <a:latin typeface="Cambria Math"/>
                        <a:ea typeface="나눔바른고딕" panose="020B0603020101020101" pitchFamily="50" charset="-127"/>
                      </a:rPr>
                      <m:t>)</m:t>
                    </m:r>
                  </m:oMath>
                </a14:m>
                <a:endParaRPr lang="ko-KR" altLang="en-US" sz="1400" b="1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endParaRPr lang="en-US" altLang="ko-KR" sz="600" b="1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1400" b="0" i="1">
                        <a:ln>
                          <a:solidFill>
                            <a:srgbClr val="5B9BD5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prstClr val="black"/>
                        </a:solidFill>
                        <a:latin typeface="Cambria Math"/>
                        <a:ea typeface="나눔바른고딕" panose="020B0603020101020101" pitchFamily="50" charset="-127"/>
                      </a:rPr>
                      <m:t>L</m:t>
                    </m:r>
                  </m:oMath>
                </a14:m>
                <a:r>
                  <a:rPr lang="en-US" altLang="ko-KR" sz="1400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: loss function,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ko-KR" sz="1400" b="0">
                        <a:ln>
                          <a:solidFill>
                            <a:srgbClr val="5B9BD5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prstClr val="black"/>
                        </a:solidFill>
                        <a:latin typeface="Cambria Math"/>
                        <a:ea typeface="나눔바른고딕" panose="020B0603020101020101" pitchFamily="50" charset="-127"/>
                      </a:rPr>
                      <m:t>Ω</m:t>
                    </m:r>
                  </m:oMath>
                </a14:m>
                <a:r>
                  <a:rPr lang="en-US" altLang="ko-KR" sz="1400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: regularization </a:t>
                </a:r>
                <a:r>
                  <a:rPr lang="en-US" altLang="ko-KR" sz="1400" dirty="0" smtClean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term</a:t>
                </a:r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941" y="2429447"/>
                <a:ext cx="3357586" cy="830997"/>
              </a:xfrm>
              <a:prstGeom prst="rect">
                <a:avLst/>
              </a:prstGeom>
              <a:blipFill rotWithShape="1">
                <a:blip r:embed="rId3"/>
                <a:stretch>
                  <a:fillRect l="-545" t="-735" b="-66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직사각형 28"/>
              <p:cNvSpPr/>
              <p:nvPr/>
            </p:nvSpPr>
            <p:spPr>
              <a:xfrm>
                <a:off x="4176048" y="2955632"/>
                <a:ext cx="1199228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ko-KR" sz="900">
                        <a:ln>
                          <a:solidFill>
                            <a:srgbClr val="5B9BD5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prstClr val="black"/>
                        </a:solidFill>
                        <a:latin typeface="Cambria Math"/>
                        <a:ea typeface="나눔바른고딕" panose="020B0603020101020101" pitchFamily="50" charset="-127"/>
                      </a:rPr>
                      <m:t>Ω</m:t>
                    </m:r>
                  </m:oMath>
                </a14:m>
                <a:r>
                  <a:rPr lang="en-US" altLang="ko-KR" sz="900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(</a:t>
                </a:r>
                <a:r>
                  <a:rPr lang="en-US" altLang="ko-KR" sz="900" dirty="0" smtClean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regularization term) </a:t>
                </a:r>
                <a:r>
                  <a:rPr lang="en-US" altLang="ko-KR" sz="900" dirty="0">
                    <a:solidFill>
                      <a:prstClr val="black"/>
                    </a:solidFill>
                    <a:latin typeface="나눔바른고딕" pitchFamily="50" charset="-127"/>
                    <a:ea typeface="나눔바른고딕" pitchFamily="50" charset="-127"/>
                  </a:rPr>
                  <a:t>:</a:t>
                </a:r>
                <a:endParaRPr lang="en-US" altLang="ko-KR" sz="1000" dirty="0">
                  <a:solidFill>
                    <a:prstClr val="black"/>
                  </a:solidFill>
                  <a:latin typeface="나눔바른고딕" pitchFamily="50" charset="-127"/>
                  <a:ea typeface="나눔바른고딕" pitchFamily="50" charset="-127"/>
                </a:endParaRPr>
              </a:p>
            </p:txBody>
          </p:sp>
        </mc:Choice>
        <mc:Fallback>
          <p:sp>
            <p:nvSpPr>
              <p:cNvPr id="29" name="직사각형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6048" y="2955632"/>
                <a:ext cx="1199228" cy="369332"/>
              </a:xfrm>
              <a:prstGeom prst="rect">
                <a:avLst/>
              </a:prstGeom>
              <a:blipFill rotWithShape="1">
                <a:blip r:embed="rId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직사각형 29"/>
          <p:cNvSpPr/>
          <p:nvPr/>
        </p:nvSpPr>
        <p:spPr>
          <a:xfrm>
            <a:off x="4234640" y="2955632"/>
            <a:ext cx="1331635" cy="1069213"/>
          </a:xfrm>
          <a:prstGeom prst="rect">
            <a:avLst/>
          </a:prstGeom>
          <a:noFill/>
          <a:ln w="12700">
            <a:solidFill>
              <a:schemeClr val="bg2">
                <a:lumMod val="9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/>
              <p:cNvSpPr txBox="1"/>
              <p:nvPr/>
            </p:nvSpPr>
            <p:spPr>
              <a:xfrm>
                <a:off x="4267174" y="3324964"/>
                <a:ext cx="1266565" cy="4525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altLang="ko-KR" sz="800" i="1" smtClean="0">
                          <a:latin typeface="Cambria Math"/>
                          <a:ea typeface="Cambria Math"/>
                        </a:rPr>
                        <m:t>Ω</m:t>
                      </m:r>
                      <m:d>
                        <m:dPr>
                          <m:ctrlPr>
                            <a:rPr lang="en-US" altLang="ko-KR" sz="800" b="0" i="1" smtClean="0"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altLang="ko-KR" sz="800" b="0" i="1" smtClean="0">
                              <a:latin typeface="Cambria Math"/>
                              <a:ea typeface="Cambria Math"/>
                            </a:rPr>
                            <m:t>𝑓</m:t>
                          </m:r>
                        </m:e>
                      </m:d>
                      <m:r>
                        <a:rPr lang="en-US" altLang="ko-KR" sz="800" b="0" i="1" smtClean="0">
                          <a:latin typeface="Cambria Math"/>
                          <a:ea typeface="Cambria Math"/>
                        </a:rPr>
                        <m:t>= </m:t>
                      </m:r>
                      <m:r>
                        <m:rPr>
                          <m:sty m:val="p"/>
                        </m:rPr>
                        <a:rPr lang="el-GR" altLang="ko-KR" sz="800" b="0" i="1" smtClean="0">
                          <a:latin typeface="Cambria Math"/>
                          <a:ea typeface="Cambria Math"/>
                        </a:rPr>
                        <m:t>Υ</m:t>
                      </m:r>
                      <m:r>
                        <a:rPr lang="en-US" altLang="ko-KR" sz="800" b="0" i="1" smtClean="0">
                          <a:latin typeface="Cambria Math"/>
                          <a:ea typeface="Cambria Math"/>
                        </a:rPr>
                        <m:t>𝑇</m:t>
                      </m:r>
                      <m:r>
                        <a:rPr lang="en-US" altLang="ko-KR" sz="800" b="0" i="1" smtClean="0">
                          <a:latin typeface="Cambria Math"/>
                          <a:ea typeface="Cambria Math"/>
                        </a:rPr>
                        <m:t>+</m:t>
                      </m:r>
                      <m:f>
                        <m:fPr>
                          <m:ctrlPr>
                            <a:rPr lang="en-US" altLang="ko-KR" sz="800" b="0" i="1" smtClean="0"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US" altLang="ko-KR" sz="800" b="0" i="1" smtClean="0">
                              <a:latin typeface="Cambria Math"/>
                              <a:ea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800" b="0" i="1" smtClean="0">
                              <a:latin typeface="Cambria Math"/>
                              <a:ea typeface="Cambria Math"/>
                            </a:rPr>
                            <m:t>2</m:t>
                          </m:r>
                        </m:den>
                      </m:f>
                      <m:r>
                        <a:rPr lang="ko-KR" altLang="en-US" sz="800" b="0" i="1" smtClean="0">
                          <a:latin typeface="Cambria Math"/>
                          <a:ea typeface="Cambria Math"/>
                        </a:rPr>
                        <m:t>𝜆</m:t>
                      </m:r>
                      <m:nary>
                        <m:naryPr>
                          <m:chr m:val="∑"/>
                          <m:ctrlPr>
                            <a:rPr lang="ko-KR" altLang="en-US" sz="800" b="0" i="1" smtClean="0">
                              <a:latin typeface="Cambria Math"/>
                              <a:ea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800" b="0" i="1" smtClean="0">
                              <a:latin typeface="Cambria Math"/>
                              <a:ea typeface="Cambria Math"/>
                            </a:rPr>
                            <m:t>𝑗</m:t>
                          </m:r>
                          <m:r>
                            <a:rPr lang="en-US" altLang="ko-KR" sz="800" b="0" i="1" smtClean="0">
                              <a:latin typeface="Cambria Math"/>
                              <a:ea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800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</m:sup>
                        <m:e>
                          <m:sSubSup>
                            <m:sSubSupPr>
                              <m:ctrlPr>
                                <a:rPr lang="en-US" altLang="ko-KR" sz="800" b="0" i="1" smtClean="0">
                                  <a:latin typeface="Cambria Math"/>
                                  <a:ea typeface="Cambria Math"/>
                                </a:rPr>
                              </m:ctrlPr>
                            </m:sSubSupPr>
                            <m:e>
                              <m:r>
                                <a:rPr lang="en-US" altLang="ko-KR" sz="800" b="0" i="1" smtClean="0">
                                  <a:latin typeface="Cambria Math"/>
                                  <a:ea typeface="Cambria Math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800" b="0" i="1" smtClean="0">
                                  <a:latin typeface="Cambria Math"/>
                                  <a:ea typeface="Cambria Math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altLang="ko-KR" sz="800" b="0" i="1" smtClean="0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ko-KR" altLang="en-US" sz="800" dirty="0"/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7174" y="3324964"/>
                <a:ext cx="1266565" cy="452560"/>
              </a:xfrm>
              <a:prstGeom prst="rect">
                <a:avLst/>
              </a:prstGeom>
              <a:blipFill rotWithShape="1">
                <a:blip r:embed="rId5"/>
                <a:stretch>
                  <a:fillRect t="-78667" r="-39904" b="-121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/>
              <p:cNvSpPr txBox="1"/>
              <p:nvPr/>
            </p:nvSpPr>
            <p:spPr>
              <a:xfrm>
                <a:off x="4176048" y="3729528"/>
                <a:ext cx="131619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800" b="0" i="1" smtClean="0">
                        <a:latin typeface="Cambria Math"/>
                      </a:rPr>
                      <m:t>𝑤</m:t>
                    </m:r>
                    <m:r>
                      <a:rPr lang="en-US" altLang="ko-KR" sz="800" b="0" i="1" smtClean="0">
                        <a:latin typeface="Cambria Math"/>
                      </a:rPr>
                      <m:t>:</m:t>
                    </m:r>
                  </m:oMath>
                </a14:m>
                <a:r>
                  <a:rPr lang="ko-KR" altLang="en-US" sz="800" b="0" dirty="0" smtClean="0"/>
                  <a:t> </a:t>
                </a:r>
                <a:r>
                  <a:rPr lang="en-US" altLang="ko-KR" sz="800" b="0" dirty="0" smtClean="0"/>
                  <a:t>leaves score</a:t>
                </a:r>
                <a:r>
                  <a:rPr lang="ko-KR" altLang="en-US" sz="800" dirty="0" smtClean="0"/>
                  <a:t>의</a:t>
                </a:r>
                <a:r>
                  <a:rPr lang="en-US" altLang="ko-KR" sz="800" dirty="0"/>
                  <a:t> </a:t>
                </a:r>
                <a:r>
                  <a:rPr lang="en-US" altLang="ko-KR" sz="800" dirty="0" smtClean="0"/>
                  <a:t>vector</a:t>
                </a:r>
              </a:p>
              <a:p>
                <a14:m>
                  <m:oMath xmlns:m="http://schemas.openxmlformats.org/officeDocument/2006/math">
                    <m:r>
                      <a:rPr lang="en-US" altLang="ko-KR" sz="800" b="0" i="1" smtClean="0">
                        <a:latin typeface="Cambria Math"/>
                      </a:rPr>
                      <m:t>𝑇</m:t>
                    </m:r>
                    <m:r>
                      <a:rPr lang="en-US" altLang="ko-KR" sz="800" b="0" i="1" smtClean="0">
                        <a:latin typeface="Cambria Math"/>
                      </a:rPr>
                      <m:t>:</m:t>
                    </m:r>
                  </m:oMath>
                </a14:m>
                <a:r>
                  <a:rPr lang="ko-KR" altLang="en-US" sz="800" b="0" dirty="0" smtClean="0"/>
                  <a:t> </a:t>
                </a:r>
                <a:r>
                  <a:rPr lang="en-US" altLang="ko-KR" sz="800" dirty="0" smtClean="0"/>
                  <a:t>number of leaves</a:t>
                </a:r>
                <a:endParaRPr lang="ko-KR" altLang="en-US" sz="800" b="0" dirty="0" smtClean="0"/>
              </a:p>
            </p:txBody>
          </p:sp>
        </mc:Choice>
        <mc:Fallback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6048" y="3729528"/>
                <a:ext cx="1316194" cy="338554"/>
              </a:xfrm>
              <a:prstGeom prst="rect">
                <a:avLst/>
              </a:prstGeom>
              <a:blipFill rotWithShape="1">
                <a:blip r:embed="rId6"/>
                <a:stretch>
                  <a:fillRect b="-36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직사각형 9"/>
              <p:cNvSpPr/>
              <p:nvPr/>
            </p:nvSpPr>
            <p:spPr>
              <a:xfrm>
                <a:off x="6322061" y="2269151"/>
                <a:ext cx="6096000" cy="3354765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lvl="0">
                  <a:lnSpc>
                    <a:spcPct val="150000"/>
                  </a:lnSpc>
                  <a:spcBef>
                    <a:spcPts val="600"/>
                  </a:spcBef>
                </a:pPr>
                <a:r>
                  <a:rPr lang="en-US" altLang="ko-KR" sz="900" b="1" dirty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prstClr val="black"/>
                    </a:solidFill>
                    <a:latin typeface="나눔바른고딕" pitchFamily="50" charset="-127"/>
                    <a:ea typeface="나눔바른고딕" pitchFamily="50" charset="-127"/>
                  </a:rPr>
                  <a:t>N_tree(T) : 		</a:t>
                </a:r>
                <a:r>
                  <a:rPr lang="ko-KR" altLang="en-US" sz="900" dirty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prstClr val="black"/>
                    </a:solidFill>
                    <a:latin typeface="나눔바른고딕" pitchFamily="50" charset="-127"/>
                    <a:ea typeface="나눔바른고딕" pitchFamily="50" charset="-127"/>
                  </a:rPr>
                  <a:t>생성되는 </a:t>
                </a:r>
                <a:r>
                  <a:rPr lang="ko-KR" altLang="en-US" sz="900" dirty="0" err="1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prstClr val="black"/>
                    </a:solidFill>
                    <a:latin typeface="나눔바른고딕" pitchFamily="50" charset="-127"/>
                    <a:ea typeface="나눔바른고딕" pitchFamily="50" charset="-127"/>
                  </a:rPr>
                  <a:t>트리의</a:t>
                </a:r>
                <a:r>
                  <a:rPr lang="ko-KR" altLang="en-US" sz="900" dirty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prstClr val="black"/>
                    </a:solidFill>
                    <a:latin typeface="나눔바른고딕" pitchFamily="50" charset="-127"/>
                    <a:ea typeface="나눔바른고딕" pitchFamily="50" charset="-127"/>
                  </a:rPr>
                  <a:t> 수</a:t>
                </a:r>
                <a:endParaRPr lang="en-US" altLang="ko-KR" sz="900" dirty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prstClr val="black"/>
                  </a:solidFill>
                  <a:latin typeface="나눔바른고딕" pitchFamily="50" charset="-127"/>
                  <a:ea typeface="나눔바른고딕" pitchFamily="50" charset="-127"/>
                </a:endParaRPr>
              </a:p>
              <a:p>
                <a:pPr lvl="0">
                  <a:lnSpc>
                    <a:spcPct val="150000"/>
                  </a:lnSpc>
                  <a:spcBef>
                    <a:spcPts val="600"/>
                  </a:spcBef>
                </a:pPr>
                <a:r>
                  <a:rPr lang="en-US" altLang="ko-KR" sz="900" b="1" dirty="0" err="1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prstClr val="black"/>
                    </a:solidFill>
                    <a:latin typeface="나눔바른고딕" pitchFamily="50" charset="-127"/>
                    <a:ea typeface="나눔바른고딕" pitchFamily="50" charset="-127"/>
                  </a:rPr>
                  <a:t>Max_depth</a:t>
                </a:r>
                <a:r>
                  <a:rPr lang="en-US" altLang="ko-KR" sz="900" b="1" dirty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prstClr val="black"/>
                    </a:solidFill>
                    <a:latin typeface="나눔바른고딕" pitchFamily="50" charset="-127"/>
                    <a:ea typeface="나눔바른고딕" pitchFamily="50" charset="-127"/>
                  </a:rPr>
                  <a:t> : 		</a:t>
                </a:r>
                <a:r>
                  <a:rPr lang="ko-KR" altLang="en-US" sz="900" dirty="0" err="1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prstClr val="black"/>
                    </a:solidFill>
                    <a:latin typeface="나눔바른고딕" pitchFamily="50" charset="-127"/>
                    <a:ea typeface="나눔바른고딕" pitchFamily="50" charset="-127"/>
                  </a:rPr>
                  <a:t>트리의</a:t>
                </a:r>
                <a:r>
                  <a:rPr lang="ko-KR" altLang="en-US" sz="900" dirty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prstClr val="black"/>
                    </a:solidFill>
                    <a:latin typeface="나눔바른고딕" pitchFamily="50" charset="-127"/>
                    <a:ea typeface="나눔바른고딕" pitchFamily="50" charset="-127"/>
                  </a:rPr>
                  <a:t> 깊이</a:t>
                </a:r>
                <a:endParaRPr lang="en-US" altLang="ko-KR" sz="900" dirty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prstClr val="black"/>
                  </a:solidFill>
                  <a:latin typeface="나눔바른고딕" pitchFamily="50" charset="-127"/>
                  <a:ea typeface="나눔바른고딕" pitchFamily="50" charset="-127"/>
                </a:endParaRPr>
              </a:p>
              <a:p>
                <a:pPr lvl="0">
                  <a:lnSpc>
                    <a:spcPct val="150000"/>
                  </a:lnSpc>
                  <a:spcBef>
                    <a:spcPts val="600"/>
                  </a:spcBef>
                </a:pPr>
                <a:r>
                  <a:rPr lang="en-US" altLang="ko-KR" sz="900" b="1" dirty="0" err="1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prstClr val="black"/>
                    </a:solidFill>
                    <a:latin typeface="나눔바른고딕" pitchFamily="50" charset="-127"/>
                    <a:ea typeface="나눔바른고딕" pitchFamily="50" charset="-127"/>
                  </a:rPr>
                  <a:t>min_child_weight</a:t>
                </a:r>
                <a:r>
                  <a:rPr lang="en-US" altLang="ko-KR" sz="900" b="1" dirty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prstClr val="black"/>
                    </a:solidFill>
                    <a:latin typeface="나눔바른고딕" pitchFamily="50" charset="-127"/>
                    <a:ea typeface="나눔바른고딕" pitchFamily="50" charset="-127"/>
                  </a:rPr>
                  <a:t>: 	</a:t>
                </a:r>
                <a:r>
                  <a:rPr lang="ko-KR" altLang="en-US" sz="900" dirty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prstClr val="black"/>
                    </a:solidFill>
                    <a:latin typeface="나눔바른고딕" pitchFamily="50" charset="-127"/>
                    <a:ea typeface="나눔바른고딕" pitchFamily="50" charset="-127"/>
                  </a:rPr>
                  <a:t>샘플의 최소 </a:t>
                </a:r>
                <a:r>
                  <a:rPr lang="en-US" altLang="ko-KR" sz="900" dirty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prstClr val="black"/>
                    </a:solidFill>
                    <a:latin typeface="나눔바른고딕" pitchFamily="50" charset="-127"/>
                    <a:ea typeface="나눔바른고딕" pitchFamily="50" charset="-127"/>
                  </a:rPr>
                  <a:t>leaf </a:t>
                </a:r>
                <a:r>
                  <a:rPr lang="ko-KR" altLang="en-US" sz="900" dirty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prstClr val="black"/>
                    </a:solidFill>
                    <a:latin typeface="나눔바른고딕" pitchFamily="50" charset="-127"/>
                    <a:ea typeface="나눔바른고딕" pitchFamily="50" charset="-127"/>
                  </a:rPr>
                  <a:t>개수</a:t>
                </a:r>
                <a:endParaRPr lang="en-US" altLang="ko-KR" sz="900" dirty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prstClr val="black"/>
                  </a:solidFill>
                  <a:latin typeface="나눔바른고딕" pitchFamily="50" charset="-127"/>
                  <a:ea typeface="나눔바른고딕" pitchFamily="50" charset="-127"/>
                </a:endParaRPr>
              </a:p>
              <a:p>
                <a:pPr lvl="0">
                  <a:lnSpc>
                    <a:spcPct val="150000"/>
                  </a:lnSpc>
                  <a:spcBef>
                    <a:spcPts val="600"/>
                  </a:spcBef>
                </a:pPr>
                <a:r>
                  <a:rPr lang="en-US" altLang="ko-KR" sz="900" b="1" dirty="0" err="1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prstClr val="black"/>
                    </a:solidFill>
                    <a:latin typeface="나눔바른고딕" pitchFamily="50" charset="-127"/>
                    <a:ea typeface="나눔바른고딕" pitchFamily="50" charset="-127"/>
                  </a:rPr>
                  <a:t>learn_rate</a:t>
                </a:r>
                <a:r>
                  <a:rPr lang="en-US" altLang="ko-KR" sz="900" b="1" dirty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prstClr val="black"/>
                    </a:solidFill>
                    <a:latin typeface="나눔바른고딕" pitchFamily="50" charset="-127"/>
                    <a:ea typeface="나눔바른고딕" pitchFamily="50" charset="-127"/>
                  </a:rPr>
                  <a:t>(</a:t>
                </a:r>
                <a14:m>
                  <m:oMath xmlns:m="http://schemas.openxmlformats.org/officeDocument/2006/math">
                    <m:r>
                      <a:rPr lang="ko-KR" altLang="en-US" sz="900" b="1" i="1">
                        <a:solidFill>
                          <a:prstClr val="black"/>
                        </a:solidFill>
                        <a:latin typeface="Cambria Math"/>
                      </a:rPr>
                      <m:t>𝝀</m:t>
                    </m:r>
                  </m:oMath>
                </a14:m>
                <a:r>
                  <a:rPr lang="en-US" altLang="ko-KR" sz="900" b="1" dirty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prstClr val="black"/>
                    </a:solidFill>
                    <a:latin typeface="나눔바른고딕" pitchFamily="50" charset="-127"/>
                    <a:ea typeface="나눔바른고딕" pitchFamily="50" charset="-127"/>
                  </a:rPr>
                  <a:t>) : 		</a:t>
                </a:r>
                <a:r>
                  <a:rPr lang="ko-KR" altLang="en-US" sz="900" dirty="0" err="1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prstClr val="black"/>
                    </a:solidFill>
                    <a:latin typeface="나눔바른고딕" pitchFamily="50" charset="-127"/>
                    <a:ea typeface="나눔바른고딕" pitchFamily="50" charset="-127"/>
                  </a:rPr>
                  <a:t>학습률</a:t>
                </a:r>
                <a:endParaRPr lang="en-US" altLang="ko-KR" sz="900" dirty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prstClr val="black"/>
                  </a:solidFill>
                  <a:latin typeface="나눔바른고딕" pitchFamily="50" charset="-127"/>
                  <a:ea typeface="나눔바른고딕" pitchFamily="50" charset="-127"/>
                </a:endParaRPr>
              </a:p>
              <a:p>
                <a:pPr lvl="0">
                  <a:lnSpc>
                    <a:spcPct val="150000"/>
                  </a:lnSpc>
                  <a:spcBef>
                    <a:spcPts val="600"/>
                  </a:spcBef>
                </a:pPr>
                <a:r>
                  <a:rPr lang="en-US" altLang="ko-KR" sz="900" b="1" dirty="0" err="1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prstClr val="black"/>
                    </a:solidFill>
                    <a:latin typeface="나눔바른고딕" pitchFamily="50" charset="-127"/>
                    <a:ea typeface="나눔바른고딕" pitchFamily="50" charset="-127"/>
                  </a:rPr>
                  <a:t>col_sample_rate</a:t>
                </a:r>
                <a:r>
                  <a:rPr lang="en-US" altLang="ko-KR" sz="900" b="1" dirty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prstClr val="black"/>
                    </a:solidFill>
                    <a:latin typeface="나눔바른고딕" pitchFamily="50" charset="-127"/>
                    <a:ea typeface="나눔바른고딕" pitchFamily="50" charset="-127"/>
                  </a:rPr>
                  <a:t> : 	</a:t>
                </a:r>
                <a:r>
                  <a:rPr lang="ko-KR" altLang="en-US" sz="900" dirty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prstClr val="black"/>
                    </a:solidFill>
                    <a:latin typeface="나눔바른고딕" pitchFamily="50" charset="-127"/>
                    <a:ea typeface="나눔바른고딕" pitchFamily="50" charset="-127"/>
                  </a:rPr>
                  <a:t>열에서의 샘플 비율</a:t>
                </a:r>
                <a:endParaRPr lang="en-US" altLang="ko-KR" sz="900" dirty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prstClr val="black"/>
                  </a:solidFill>
                  <a:latin typeface="나눔바른고딕" pitchFamily="50" charset="-127"/>
                  <a:ea typeface="나눔바른고딕" pitchFamily="50" charset="-127"/>
                </a:endParaRPr>
              </a:p>
              <a:p>
                <a:pPr lvl="0">
                  <a:lnSpc>
                    <a:spcPct val="150000"/>
                  </a:lnSpc>
                  <a:spcBef>
                    <a:spcPts val="600"/>
                  </a:spcBef>
                </a:pPr>
                <a:r>
                  <a:rPr lang="en-US" altLang="ko-KR" sz="900" b="1" dirty="0" err="1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prstClr val="black"/>
                    </a:solidFill>
                    <a:latin typeface="나눔바른고딕" pitchFamily="50" charset="-127"/>
                    <a:ea typeface="나눔바른고딕" pitchFamily="50" charset="-127"/>
                  </a:rPr>
                  <a:t>sample_rate</a:t>
                </a:r>
                <a:r>
                  <a:rPr lang="en-US" altLang="ko-KR" sz="900" b="1" dirty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prstClr val="black"/>
                    </a:solidFill>
                    <a:latin typeface="나눔바른고딕" pitchFamily="50" charset="-127"/>
                    <a:ea typeface="나눔바른고딕" pitchFamily="50" charset="-127"/>
                  </a:rPr>
                  <a:t> :		</a:t>
                </a:r>
                <a:r>
                  <a:rPr lang="ko-KR" altLang="en-US" sz="900" dirty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prstClr val="black"/>
                    </a:solidFill>
                    <a:latin typeface="나눔바른고딕" pitchFamily="50" charset="-127"/>
                    <a:ea typeface="나눔바른고딕" pitchFamily="50" charset="-127"/>
                  </a:rPr>
                  <a:t>트리 당 열에서의 샘플 비율</a:t>
                </a:r>
                <a:endParaRPr lang="en-US" altLang="ko-KR" sz="900" dirty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prstClr val="black"/>
                  </a:solidFill>
                  <a:latin typeface="나눔바른고딕" pitchFamily="50" charset="-127"/>
                  <a:ea typeface="나눔바른고딕" pitchFamily="50" charset="-127"/>
                </a:endParaRPr>
              </a:p>
              <a:p>
                <a:pPr lvl="0">
                  <a:lnSpc>
                    <a:spcPct val="150000"/>
                  </a:lnSpc>
                  <a:spcBef>
                    <a:spcPts val="600"/>
                  </a:spcBef>
                </a:pPr>
                <a:r>
                  <a:rPr lang="en-US" altLang="ko-KR" sz="900" b="1" dirty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prstClr val="black"/>
                    </a:solidFill>
                    <a:latin typeface="나눔바른고딕" pitchFamily="50" charset="-127"/>
                    <a:ea typeface="나눔바른고딕" pitchFamily="50" charset="-127"/>
                  </a:rPr>
                  <a:t>distribution :		</a:t>
                </a:r>
                <a:r>
                  <a:rPr lang="en-US" altLang="ko-KR" sz="900" dirty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prstClr val="black"/>
                    </a:solidFill>
                    <a:latin typeface="나눔바른고딕" pitchFamily="50" charset="-127"/>
                    <a:ea typeface="나눔바른고딕" pitchFamily="50" charset="-127"/>
                  </a:rPr>
                  <a:t>gradient boosting</a:t>
                </a:r>
                <a:r>
                  <a:rPr lang="ko-KR" altLang="en-US" sz="900" dirty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prstClr val="black"/>
                    </a:solidFill>
                    <a:latin typeface="나눔바른고딕" pitchFamily="50" charset="-127"/>
                    <a:ea typeface="나눔바른고딕" pitchFamily="50" charset="-127"/>
                  </a:rPr>
                  <a:t>의 기대 손실을 최소화하는 </a:t>
                </a:r>
                <a:r>
                  <a:rPr lang="ko-KR" altLang="en-US" sz="900" dirty="0" smtClean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prstClr val="black"/>
                    </a:solidFill>
                    <a:latin typeface="나눔바른고딕" pitchFamily="50" charset="-127"/>
                    <a:ea typeface="나눔바른고딕" pitchFamily="50" charset="-127"/>
                  </a:rPr>
                  <a:t>알고리즘</a:t>
                </a:r>
                <a:endParaRPr lang="en-US" altLang="ko-KR" sz="900" dirty="0" smtClean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prstClr val="black"/>
                  </a:solidFill>
                  <a:latin typeface="나눔바른고딕" pitchFamily="50" charset="-127"/>
                  <a:ea typeface="나눔바른고딕" pitchFamily="50" charset="-127"/>
                </a:endParaRPr>
              </a:p>
              <a:p>
                <a:pPr lvl="0">
                  <a:lnSpc>
                    <a:spcPct val="150000"/>
                  </a:lnSpc>
                  <a:spcBef>
                    <a:spcPts val="600"/>
                  </a:spcBef>
                </a:pPr>
                <a:r>
                  <a:rPr lang="en-US" altLang="ko-KR" sz="900" b="1" dirty="0" smtClean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prstClr val="black"/>
                    </a:solidFill>
                    <a:latin typeface="나눔바른고딕" pitchFamily="50" charset="-127"/>
                    <a:ea typeface="나눔바른고딕" pitchFamily="50" charset="-127"/>
                  </a:rPr>
                  <a:t>lambda</a:t>
                </a:r>
                <a:r>
                  <a:rPr lang="en-US" altLang="ko-KR" sz="900" dirty="0" smtClean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prstClr val="black"/>
                    </a:solidFill>
                    <a:latin typeface="나눔바른고딕" pitchFamily="50" charset="-127"/>
                    <a:ea typeface="나눔바른고딕" pitchFamily="50" charset="-127"/>
                  </a:rPr>
                  <a:t> : 		L2 regularization </a:t>
                </a:r>
                <a:r>
                  <a:rPr lang="ko-KR" altLang="en-US" sz="900" dirty="0" smtClean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prstClr val="black"/>
                    </a:solidFill>
                    <a:latin typeface="나눔바른고딕" pitchFamily="50" charset="-127"/>
                    <a:ea typeface="나눔바른고딕" pitchFamily="50" charset="-127"/>
                  </a:rPr>
                  <a:t>으로 </a:t>
                </a:r>
                <a:r>
                  <a:rPr lang="ko-KR" altLang="en-US" sz="900" dirty="0" err="1" smtClean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prstClr val="black"/>
                    </a:solidFill>
                    <a:latin typeface="나눔바른고딕" pitchFamily="50" charset="-127"/>
                    <a:ea typeface="나눔바른고딕" pitchFamily="50" charset="-127"/>
                  </a:rPr>
                  <a:t>과적합을</a:t>
                </a:r>
                <a:r>
                  <a:rPr lang="ko-KR" altLang="en-US" sz="900" dirty="0" smtClean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prstClr val="black"/>
                    </a:solidFill>
                    <a:latin typeface="나눔바른고딕" pitchFamily="50" charset="-127"/>
                    <a:ea typeface="나눔바른고딕" pitchFamily="50" charset="-127"/>
                  </a:rPr>
                  <a:t> 줄이기 위해 사용</a:t>
                </a:r>
                <a:endParaRPr lang="en-US" altLang="ko-KR" sz="900" dirty="0" smtClean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prstClr val="black"/>
                  </a:solidFill>
                  <a:latin typeface="나눔바른고딕" pitchFamily="50" charset="-127"/>
                  <a:ea typeface="나눔바른고딕" pitchFamily="50" charset="-127"/>
                </a:endParaRPr>
              </a:p>
              <a:p>
                <a:pPr lvl="0">
                  <a:lnSpc>
                    <a:spcPct val="150000"/>
                  </a:lnSpc>
                  <a:spcBef>
                    <a:spcPts val="600"/>
                  </a:spcBef>
                </a:pPr>
                <a:r>
                  <a:rPr lang="en-US" altLang="ko-KR" sz="900" b="1" dirty="0" smtClean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prstClr val="black"/>
                    </a:solidFill>
                    <a:latin typeface="나눔바른고딕" pitchFamily="50" charset="-127"/>
                    <a:ea typeface="나눔바른고딕" pitchFamily="50" charset="-127"/>
                  </a:rPr>
                  <a:t>alpha</a:t>
                </a:r>
                <a:r>
                  <a:rPr lang="en-US" altLang="ko-KR" sz="900" dirty="0" smtClean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prstClr val="black"/>
                    </a:solidFill>
                    <a:latin typeface="나눔바른고딕" pitchFamily="50" charset="-127"/>
                    <a:ea typeface="나눔바른고딕" pitchFamily="50" charset="-127"/>
                  </a:rPr>
                  <a:t> :		L1 regularization </a:t>
                </a:r>
                <a:r>
                  <a:rPr lang="ko-KR" altLang="en-US" sz="900" dirty="0" smtClean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prstClr val="black"/>
                    </a:solidFill>
                    <a:latin typeface="나눔바른고딕" pitchFamily="50" charset="-127"/>
                    <a:ea typeface="나눔바른고딕" pitchFamily="50" charset="-127"/>
                  </a:rPr>
                  <a:t>으로 높은 차원에서 계산 양을 감소시킴</a:t>
                </a:r>
                <a:endParaRPr lang="en-US" altLang="ko-KR" sz="900" dirty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prstClr val="black"/>
                  </a:solidFill>
                  <a:latin typeface="나눔바른고딕" pitchFamily="50" charset="-127"/>
                  <a:ea typeface="나눔바른고딕" pitchFamily="50" charset="-127"/>
                </a:endParaRPr>
              </a:p>
              <a:p>
                <a:pPr lvl="0">
                  <a:lnSpc>
                    <a:spcPct val="150000"/>
                  </a:lnSpc>
                  <a:spcBef>
                    <a:spcPts val="600"/>
                  </a:spcBef>
                </a:pPr>
                <a:r>
                  <a:rPr lang="en-US" altLang="ko-KR" sz="900" b="1" dirty="0" err="1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prstClr val="black"/>
                    </a:solidFill>
                    <a:latin typeface="나눔바른고딕" pitchFamily="50" charset="-127"/>
                    <a:ea typeface="나눔바른고딕" pitchFamily="50" charset="-127"/>
                  </a:rPr>
                  <a:t>stopping_rounds</a:t>
                </a:r>
                <a:r>
                  <a:rPr lang="en-US" altLang="ko-KR" sz="900" b="1" dirty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prstClr val="black"/>
                    </a:solidFill>
                    <a:latin typeface="나눔바른고딕" pitchFamily="50" charset="-127"/>
                    <a:ea typeface="나눔바른고딕" pitchFamily="50" charset="-127"/>
                  </a:rPr>
                  <a:t>, </a:t>
                </a:r>
                <a:r>
                  <a:rPr lang="en-US" altLang="ko-KR" sz="900" b="1" dirty="0" err="1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prstClr val="black"/>
                    </a:solidFill>
                    <a:latin typeface="나눔바른고딕" pitchFamily="50" charset="-127"/>
                    <a:ea typeface="나눔바른고딕" pitchFamily="50" charset="-127"/>
                  </a:rPr>
                  <a:t>stopping_tolerance,stopping_metric</a:t>
                </a:r>
                <a:r>
                  <a:rPr lang="en-US" altLang="ko-KR" sz="900" b="1" dirty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prstClr val="black"/>
                    </a:solidFill>
                    <a:latin typeface="나눔바른고딕" pitchFamily="50" charset="-127"/>
                    <a:ea typeface="나눔바른고딕" pitchFamily="50" charset="-127"/>
                  </a:rPr>
                  <a:t> :</a:t>
                </a:r>
              </a:p>
              <a:p>
                <a:pPr lvl="0">
                  <a:lnSpc>
                    <a:spcPct val="150000"/>
                  </a:lnSpc>
                  <a:spcBef>
                    <a:spcPts val="600"/>
                  </a:spcBef>
                </a:pPr>
                <a:r>
                  <a:rPr lang="en-US" altLang="ko-KR" sz="900" b="1" dirty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prstClr val="black"/>
                    </a:solidFill>
                    <a:latin typeface="나눔바른고딕" pitchFamily="50" charset="-127"/>
                    <a:ea typeface="나눔바른고딕" pitchFamily="50" charset="-127"/>
                  </a:rPr>
                  <a:t>		</a:t>
                </a:r>
                <a:r>
                  <a:rPr lang="en-US" altLang="ko-KR" sz="900" dirty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prstClr val="black"/>
                    </a:solidFill>
                    <a:latin typeface="나눔바른고딕" pitchFamily="50" charset="-127"/>
                    <a:ea typeface="나눔바른고딕" pitchFamily="50" charset="-127"/>
                  </a:rPr>
                  <a:t>stopping rounds</a:t>
                </a:r>
                <a:r>
                  <a:rPr lang="ko-KR" altLang="en-US" sz="900" dirty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prstClr val="black"/>
                    </a:solidFill>
                    <a:latin typeface="나눔바른고딕" pitchFamily="50" charset="-127"/>
                    <a:ea typeface="나눔바른고딕" pitchFamily="50" charset="-127"/>
                  </a:rPr>
                  <a:t>의</a:t>
                </a:r>
                <a:r>
                  <a:rPr lang="en-US" altLang="ko-KR" sz="900" dirty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prstClr val="black"/>
                    </a:solidFill>
                    <a:latin typeface="나눔바른고딕" pitchFamily="50" charset="-127"/>
                    <a:ea typeface="나눔바른고딕" pitchFamily="50" charset="-127"/>
                  </a:rPr>
                  <a:t> </a:t>
                </a:r>
                <a:r>
                  <a:rPr lang="ko-KR" altLang="en-US" sz="900" dirty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prstClr val="black"/>
                    </a:solidFill>
                    <a:latin typeface="나눔바른고딕" pitchFamily="50" charset="-127"/>
                    <a:ea typeface="나눔바른고딕" pitchFamily="50" charset="-127"/>
                  </a:rPr>
                  <a:t>이동 평균이 </a:t>
                </a:r>
                <a:r>
                  <a:rPr lang="en-US" altLang="ko-KR" sz="900" dirty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prstClr val="black"/>
                    </a:solidFill>
                    <a:latin typeface="나눔바른고딕" pitchFamily="50" charset="-127"/>
                    <a:ea typeface="나눔바른고딕" pitchFamily="50" charset="-127"/>
                  </a:rPr>
                  <a:t>stopping metric</a:t>
                </a:r>
                <a:r>
                  <a:rPr lang="ko-KR" altLang="en-US" sz="900" dirty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prstClr val="black"/>
                    </a:solidFill>
                    <a:latin typeface="나눔바른고딕" pitchFamily="50" charset="-127"/>
                    <a:ea typeface="나눔바른고딕" pitchFamily="50" charset="-127"/>
                  </a:rPr>
                  <a:t>의 </a:t>
                </a:r>
                <a:r>
                  <a:rPr lang="en-US" altLang="ko-KR" sz="900" dirty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prstClr val="black"/>
                    </a:solidFill>
                    <a:latin typeface="나눔바른고딕" pitchFamily="50" charset="-127"/>
                    <a:ea typeface="나눔바른고딕" pitchFamily="50" charset="-127"/>
                  </a:rPr>
                  <a:t>			</a:t>
                </a:r>
                <a:r>
                  <a:rPr lang="en-US" altLang="ko-KR" sz="900" dirty="0" smtClean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prstClr val="black"/>
                    </a:solidFill>
                    <a:latin typeface="나눔바른고딕" pitchFamily="50" charset="-127"/>
                    <a:ea typeface="나눔바른고딕" pitchFamily="50" charset="-127"/>
                  </a:rPr>
                  <a:t>	stopping </a:t>
                </a:r>
                <a:r>
                  <a:rPr lang="en-US" altLang="ko-KR" sz="900" dirty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prstClr val="black"/>
                    </a:solidFill>
                    <a:latin typeface="나눔바른고딕" pitchFamily="50" charset="-127"/>
                    <a:ea typeface="나눔바른고딕" pitchFamily="50" charset="-127"/>
                  </a:rPr>
                  <a:t>tolerance</a:t>
                </a:r>
                <a:r>
                  <a:rPr lang="ko-KR" altLang="en-US" sz="900" dirty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prstClr val="black"/>
                    </a:solidFill>
                    <a:latin typeface="나눔바른고딕" pitchFamily="50" charset="-127"/>
                    <a:ea typeface="나눔바른고딕" pitchFamily="50" charset="-127"/>
                  </a:rPr>
                  <a:t>보다 크지 않은 경우 </a:t>
                </a:r>
                <a:r>
                  <a:rPr lang="en-US" altLang="ko-KR" sz="900" dirty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prstClr val="black"/>
                    </a:solidFill>
                    <a:latin typeface="나눔바른고딕" pitchFamily="50" charset="-127"/>
                    <a:ea typeface="나눔바른고딕" pitchFamily="50" charset="-127"/>
                  </a:rPr>
                  <a:t>stop</a:t>
                </a:r>
                <a:r>
                  <a:rPr lang="ko-KR" altLang="en-US" sz="900" dirty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prstClr val="black"/>
                    </a:solidFill>
                    <a:latin typeface="나눔바른고딕" pitchFamily="50" charset="-127"/>
                    <a:ea typeface="나눔바른고딕" pitchFamily="50" charset="-127"/>
                  </a:rPr>
                  <a:t>한다</a:t>
                </a:r>
                <a:endParaRPr lang="en-US" altLang="ko-KR" sz="900" dirty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prstClr val="black"/>
                  </a:solidFill>
                  <a:latin typeface="나눔바른고딕" pitchFamily="50" charset="-127"/>
                  <a:ea typeface="나눔바른고딕" pitchFamily="50" charset="-127"/>
                </a:endParaRPr>
              </a:p>
            </p:txBody>
          </p:sp>
        </mc:Choice>
        <mc:Fallback>
          <p:sp>
            <p:nvSpPr>
              <p:cNvPr id="10" name="직사각형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2061" y="2269151"/>
                <a:ext cx="6096000" cy="3354765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529" y="3260444"/>
            <a:ext cx="3309998" cy="17046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32" name="그룹 31"/>
          <p:cNvGrpSpPr/>
          <p:nvPr/>
        </p:nvGrpSpPr>
        <p:grpSpPr>
          <a:xfrm>
            <a:off x="176062" y="166196"/>
            <a:ext cx="3672005" cy="400110"/>
            <a:chOff x="176062" y="166196"/>
            <a:chExt cx="3672005" cy="400110"/>
          </a:xfrm>
        </p:grpSpPr>
        <p:sp>
          <p:nvSpPr>
            <p:cNvPr id="36" name="직사각형 35"/>
            <p:cNvSpPr/>
            <p:nvPr/>
          </p:nvSpPr>
          <p:spPr>
            <a:xfrm>
              <a:off x="176062" y="189922"/>
              <a:ext cx="360000" cy="360000"/>
            </a:xfrm>
            <a:prstGeom prst="rect">
              <a:avLst/>
            </a:prstGeom>
            <a:solidFill>
              <a:srgbClr val="5D78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</a:t>
              </a:r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536062" y="166196"/>
              <a:ext cx="331200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spc="6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나눔바른고딕" pitchFamily="50" charset="-127"/>
                  <a:ea typeface="나눔바른고딕" pitchFamily="50" charset="-127"/>
                </a:rPr>
                <a:t>모델 분석 프로세스</a:t>
              </a:r>
            </a:p>
          </p:txBody>
        </p:sp>
      </p:grpSp>
      <p:sp>
        <p:nvSpPr>
          <p:cNvPr id="39" name="직사각형 38"/>
          <p:cNvSpPr/>
          <p:nvPr/>
        </p:nvSpPr>
        <p:spPr>
          <a:xfrm>
            <a:off x="536062" y="875643"/>
            <a:ext cx="11134452" cy="434990"/>
          </a:xfrm>
          <a:prstGeom prst="rect">
            <a:avLst/>
          </a:prstGeom>
          <a:solidFill>
            <a:srgbClr val="5D78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ko-KR" sz="2000" b="1" spc="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XGB(</a:t>
            </a:r>
            <a:r>
              <a:rPr lang="en-US" altLang="ko-KR" sz="2000" b="1" spc="60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eXtreme</a:t>
            </a:r>
            <a:r>
              <a:rPr lang="en-US" altLang="ko-KR" sz="2000" b="1" spc="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 Gradient Boosting) </a:t>
            </a:r>
            <a:r>
              <a:rPr lang="ko-KR" altLang="en-US" sz="2000" b="1" spc="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모델</a:t>
            </a:r>
            <a:endParaRPr lang="ko-KR" altLang="en-US" sz="2000" b="1" spc="6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9696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직사각형 118"/>
          <p:cNvSpPr/>
          <p:nvPr/>
        </p:nvSpPr>
        <p:spPr>
          <a:xfrm>
            <a:off x="5639759" y="1740118"/>
            <a:ext cx="6124575" cy="4005955"/>
          </a:xfrm>
          <a:prstGeom prst="rect">
            <a:avLst/>
          </a:prstGeom>
          <a:solidFill>
            <a:srgbClr val="F2F7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en-US" altLang="ko-KR" sz="1600" b="1" spc="30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다음_Regular" panose="02000603060000000000" pitchFamily="2" charset="-127"/>
              <a:ea typeface="다음_Regular" panose="02000603060000000000" pitchFamily="2" charset="-127"/>
            </a:endParaRPr>
          </a:p>
        </p:txBody>
      </p:sp>
      <p:sp>
        <p:nvSpPr>
          <p:cNvPr id="118" name="직사각형 117"/>
          <p:cNvSpPr/>
          <p:nvPr/>
        </p:nvSpPr>
        <p:spPr>
          <a:xfrm>
            <a:off x="629883" y="1740118"/>
            <a:ext cx="4763709" cy="4005955"/>
          </a:xfrm>
          <a:prstGeom prst="rect">
            <a:avLst/>
          </a:prstGeom>
          <a:solidFill>
            <a:srgbClr val="F2F7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en-US" altLang="ko-KR" sz="1600" b="1" spc="30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다음_Regular" panose="02000603060000000000" pitchFamily="2" charset="-127"/>
              <a:ea typeface="다음_Regular" panose="02000603060000000000" pitchFamily="2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443913" y="72151"/>
            <a:ext cx="3750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01</a:t>
            </a:r>
            <a:r>
              <a:rPr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예측 모델 소개      </a:t>
            </a:r>
            <a:r>
              <a:rPr lang="en-US" altLang="ko-KR" sz="1200" b="1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itchFamily="50" charset="-127"/>
                <a:ea typeface="나눔바른고딕" pitchFamily="50" charset="-127"/>
              </a:rPr>
              <a:t>02</a:t>
            </a:r>
            <a:r>
              <a:rPr lang="ko-KR" altLang="en-US" sz="1200" b="1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itchFamily="50" charset="-127"/>
                <a:ea typeface="나눔바른고딕" pitchFamily="50" charset="-127"/>
              </a:rPr>
              <a:t> 최적값 찾기      </a:t>
            </a:r>
            <a:r>
              <a:rPr lang="en-US" altLang="ko-KR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03 </a:t>
            </a:r>
            <a:r>
              <a:rPr lang="ko-KR" altLang="en-US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추가 모델링</a:t>
            </a:r>
            <a:endParaRPr lang="ko-KR" altLang="en-US" sz="1200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 flipV="1">
            <a:off x="7136647" y="447785"/>
            <a:ext cx="5057695" cy="764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/>
          <p:cNvSpPr/>
          <p:nvPr/>
        </p:nvSpPr>
        <p:spPr>
          <a:xfrm>
            <a:off x="5919964" y="1785057"/>
            <a:ext cx="81028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b="1" spc="6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XGB</a:t>
            </a:r>
            <a:endParaRPr lang="ko-KR" altLang="en-US" sz="1600" b="1" spc="60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6007130" y="2501578"/>
            <a:ext cx="1098761" cy="1256295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2000" dirty="0" smtClean="0">
              <a:solidFill>
                <a:srgbClr val="3A3838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29" name="모서리가 둥근 직사각형 28"/>
          <p:cNvSpPr/>
          <p:nvPr/>
        </p:nvSpPr>
        <p:spPr>
          <a:xfrm>
            <a:off x="7448479" y="2497798"/>
            <a:ext cx="1098761" cy="1256295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2000" dirty="0" smtClean="0">
              <a:solidFill>
                <a:srgbClr val="3A3838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8897963" y="2479494"/>
            <a:ext cx="1098761" cy="1256295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2000" dirty="0" smtClean="0">
              <a:solidFill>
                <a:srgbClr val="3A3838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6029184" y="2144271"/>
            <a:ext cx="103586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b="1" spc="600" dirty="0" err="1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N_tree</a:t>
            </a:r>
            <a:endParaRPr lang="ko-KR" altLang="en-US" sz="1000" b="1" spc="60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7231463" y="2144270"/>
            <a:ext cx="15327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b="1" spc="600" dirty="0" err="1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Max_depth</a:t>
            </a:r>
            <a:endParaRPr lang="ko-KR" altLang="en-US" sz="1000" b="1" spc="60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8730640" y="2087119"/>
            <a:ext cx="143340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b="1" spc="600" dirty="0" err="1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Min_child</a:t>
            </a:r>
            <a:endParaRPr lang="en-US" altLang="ko-KR" sz="1000" b="1" spc="60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itchFamily="50" charset="-127"/>
              <a:ea typeface="나눔바른고딕" pitchFamily="50" charset="-127"/>
            </a:endParaRPr>
          </a:p>
          <a:p>
            <a:pPr algn="ctr"/>
            <a:r>
              <a:rPr lang="en-US" altLang="ko-KR" sz="1000" b="1" spc="6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weight</a:t>
            </a:r>
            <a:endParaRPr lang="ko-KR" altLang="en-US" sz="1000" b="1" spc="60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itchFamily="50" charset="-127"/>
              <a:ea typeface="나눔바른고딕" pitchFamily="50" charset="-127"/>
            </a:endParaRPr>
          </a:p>
        </p:txBody>
      </p:sp>
      <p:grpSp>
        <p:nvGrpSpPr>
          <p:cNvPr id="39" name="그룹 38"/>
          <p:cNvGrpSpPr/>
          <p:nvPr/>
        </p:nvGrpSpPr>
        <p:grpSpPr>
          <a:xfrm>
            <a:off x="5997733" y="4311334"/>
            <a:ext cx="1098761" cy="1256295"/>
            <a:chOff x="1597505" y="3046019"/>
            <a:chExt cx="1098761" cy="1256295"/>
          </a:xfrm>
        </p:grpSpPr>
        <p:sp>
          <p:nvSpPr>
            <p:cNvPr id="40" name="모서리가 둥근 직사각형 39"/>
            <p:cNvSpPr/>
            <p:nvPr/>
          </p:nvSpPr>
          <p:spPr>
            <a:xfrm>
              <a:off x="1597505" y="3046019"/>
              <a:ext cx="1098761" cy="1256295"/>
            </a:xfrm>
            <a:prstGeom prst="round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txBody>
            <a:bodyPr wrap="square" rtlCol="0" anchor="ctr">
              <a:noAutofit/>
            </a:bodyPr>
            <a:lstStyle/>
            <a:p>
              <a:pPr algn="ctr"/>
              <a:endParaRPr lang="ko-KR" altLang="en-US" sz="2000" dirty="0" smtClean="0">
                <a:solidFill>
                  <a:srgbClr val="3A3838"/>
                </a:solidFill>
                <a:latin typeface="-윤고딕320" panose="02030504000101010101" pitchFamily="18" charset="-127"/>
                <a:ea typeface="-윤고딕320" panose="02030504000101010101" pitchFamily="18" charset="-127"/>
              </a:endParaRPr>
            </a:p>
          </p:txBody>
        </p:sp>
        <p:sp>
          <p:nvSpPr>
            <p:cNvPr id="41" name="모서리가 둥근 직사각형 40"/>
            <p:cNvSpPr/>
            <p:nvPr/>
          </p:nvSpPr>
          <p:spPr>
            <a:xfrm>
              <a:off x="1786220" y="3819893"/>
              <a:ext cx="749906" cy="272415"/>
            </a:xfrm>
            <a:prstGeom prst="roundRect">
              <a:avLst/>
            </a:prstGeom>
            <a:solidFill>
              <a:sysClr val="window" lastClr="FFFFFF"/>
            </a:solidFill>
            <a:ln w="22225" cap="flat" cmpd="sng" algn="ctr">
              <a:solidFill>
                <a:srgbClr val="D94E4E"/>
              </a:solidFill>
              <a:prstDash val="solid"/>
              <a:miter lim="800000"/>
            </a:ln>
            <a:effectLst/>
          </p:spPr>
          <p:txBody>
            <a:bodyPr wrap="square" rtlCol="0" anchor="ctr">
              <a:spAutoFit/>
            </a:bodyPr>
            <a:lstStyle/>
            <a:p>
              <a:pPr lvl="0" algn="ctr"/>
              <a:r>
                <a:rPr lang="en-US" altLang="ko-KR" sz="1000" b="1" spc="300" noProof="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0.7</a:t>
              </a:r>
              <a:endParaRPr kumimoji="0" lang="ko-KR" alt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-윤고딕320" panose="02030504000101010101" pitchFamily="18" charset="-127"/>
                <a:ea typeface="-윤고딕320" panose="02030504000101010101" pitchFamily="18" charset="-127"/>
              </a:endParaRPr>
            </a:p>
          </p:txBody>
        </p:sp>
        <p:sp>
          <p:nvSpPr>
            <p:cNvPr id="42" name="모서리가 둥근 직사각형 41"/>
            <p:cNvSpPr/>
            <p:nvPr/>
          </p:nvSpPr>
          <p:spPr>
            <a:xfrm>
              <a:off x="1795618" y="3244150"/>
              <a:ext cx="749906" cy="272415"/>
            </a:xfrm>
            <a:prstGeom prst="round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spAutoFit/>
            </a:bodyPr>
            <a:lstStyle/>
            <a:p>
              <a:pPr lvl="0" algn="ctr"/>
              <a:r>
                <a:rPr lang="en-US" altLang="ko-KR" sz="1000" b="1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0.5</a:t>
              </a:r>
              <a:endParaRPr kumimoji="0" lang="ko-KR" alt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-윤고딕320" panose="02030504000101010101" pitchFamily="18" charset="-127"/>
                <a:ea typeface="-윤고딕320" panose="02030504000101010101" pitchFamily="18" charset="-127"/>
              </a:endParaRPr>
            </a:p>
          </p:txBody>
        </p:sp>
      </p:grpSp>
      <p:sp>
        <p:nvSpPr>
          <p:cNvPr id="43" name="직사각형 42"/>
          <p:cNvSpPr/>
          <p:nvPr/>
        </p:nvSpPr>
        <p:spPr>
          <a:xfrm>
            <a:off x="5734230" y="3850841"/>
            <a:ext cx="162576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b="1" spc="600" dirty="0" err="1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Col_sample</a:t>
            </a:r>
            <a:endParaRPr lang="en-US" altLang="ko-KR" sz="1000" b="1" spc="60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itchFamily="50" charset="-127"/>
              <a:ea typeface="나눔바른고딕" pitchFamily="50" charset="-127"/>
            </a:endParaRPr>
          </a:p>
          <a:p>
            <a:pPr algn="ctr"/>
            <a:r>
              <a:rPr lang="en-US" altLang="ko-KR" sz="1000" b="1" spc="6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rate</a:t>
            </a:r>
            <a:endParaRPr lang="ko-KR" altLang="en-US" sz="1000" b="1" spc="60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7119638" y="3912396"/>
            <a:ext cx="177003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b="1" spc="600" dirty="0" err="1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Sample_rate</a:t>
            </a:r>
            <a:endParaRPr lang="ko-KR" altLang="en-US" sz="1000" b="1" spc="60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itchFamily="50" charset="-127"/>
              <a:ea typeface="나눔바른고딕" pitchFamily="50" charset="-127"/>
            </a:endParaRPr>
          </a:p>
        </p:txBody>
      </p:sp>
      <p:grpSp>
        <p:nvGrpSpPr>
          <p:cNvPr id="45" name="그룹 44"/>
          <p:cNvGrpSpPr/>
          <p:nvPr/>
        </p:nvGrpSpPr>
        <p:grpSpPr>
          <a:xfrm>
            <a:off x="7448478" y="4311334"/>
            <a:ext cx="1098761" cy="1256295"/>
            <a:chOff x="1597505" y="3046019"/>
            <a:chExt cx="1098761" cy="1256295"/>
          </a:xfrm>
        </p:grpSpPr>
        <p:sp>
          <p:nvSpPr>
            <p:cNvPr id="46" name="모서리가 둥근 직사각형 45"/>
            <p:cNvSpPr/>
            <p:nvPr/>
          </p:nvSpPr>
          <p:spPr>
            <a:xfrm>
              <a:off x="1597505" y="3046019"/>
              <a:ext cx="1098761" cy="1256295"/>
            </a:xfrm>
            <a:prstGeom prst="round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txBody>
            <a:bodyPr wrap="square" rtlCol="0" anchor="ctr">
              <a:noAutofit/>
            </a:bodyPr>
            <a:lstStyle/>
            <a:p>
              <a:pPr algn="ctr"/>
              <a:endParaRPr lang="ko-KR" altLang="en-US" sz="2000" dirty="0" smtClean="0">
                <a:solidFill>
                  <a:srgbClr val="3A3838"/>
                </a:solidFill>
                <a:latin typeface="-윤고딕320" panose="02030504000101010101" pitchFamily="18" charset="-127"/>
                <a:ea typeface="-윤고딕320" panose="02030504000101010101" pitchFamily="18" charset="-127"/>
              </a:endParaRPr>
            </a:p>
          </p:txBody>
        </p:sp>
        <p:sp>
          <p:nvSpPr>
            <p:cNvPr id="47" name="모서리가 둥근 직사각형 46"/>
            <p:cNvSpPr/>
            <p:nvPr/>
          </p:nvSpPr>
          <p:spPr>
            <a:xfrm>
              <a:off x="1771932" y="3818904"/>
              <a:ext cx="749906" cy="272415"/>
            </a:xfrm>
            <a:prstGeom prst="roundRect">
              <a:avLst/>
            </a:prstGeom>
            <a:solidFill>
              <a:sysClr val="window" lastClr="FFFFFF"/>
            </a:solidFill>
            <a:ln w="22225" cap="flat" cmpd="sng" algn="ctr">
              <a:solidFill>
                <a:srgbClr val="D94E4E"/>
              </a:solidFill>
              <a:prstDash val="solid"/>
              <a:miter lim="800000"/>
            </a:ln>
            <a:effectLst/>
          </p:spPr>
          <p:txBody>
            <a:bodyPr wrap="square" rtlCol="0" anchor="ctr">
              <a:spAutoFit/>
            </a:bodyPr>
            <a:lstStyle/>
            <a:p>
              <a:pPr lvl="0" algn="ctr"/>
              <a:r>
                <a:rPr lang="en-US" altLang="ko-KR" sz="1000" b="1" spc="30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0.7</a:t>
              </a:r>
              <a:endParaRPr kumimoji="0" lang="ko-KR" alt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-윤고딕320" panose="02030504000101010101" pitchFamily="18" charset="-127"/>
                <a:ea typeface="-윤고딕320" panose="02030504000101010101" pitchFamily="18" charset="-127"/>
              </a:endParaRPr>
            </a:p>
          </p:txBody>
        </p:sp>
        <p:sp>
          <p:nvSpPr>
            <p:cNvPr id="48" name="모서리가 둥근 직사각형 47"/>
            <p:cNvSpPr/>
            <p:nvPr/>
          </p:nvSpPr>
          <p:spPr>
            <a:xfrm>
              <a:off x="1771932" y="3244150"/>
              <a:ext cx="749906" cy="272415"/>
            </a:xfrm>
            <a:prstGeom prst="round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spAutoFit/>
            </a:bodyPr>
            <a:lstStyle/>
            <a:p>
              <a:pPr lvl="0" algn="ctr"/>
              <a:r>
                <a:rPr lang="en-US" altLang="ko-KR" sz="1000" b="1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0.5</a:t>
              </a:r>
              <a:endParaRPr kumimoji="0" lang="ko-KR" alt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-윤고딕320" panose="02030504000101010101" pitchFamily="18" charset="-127"/>
                <a:ea typeface="-윤고딕320" panose="02030504000101010101" pitchFamily="18" charset="-127"/>
              </a:endParaRPr>
            </a:p>
          </p:txBody>
        </p:sp>
      </p:grpSp>
      <p:sp>
        <p:nvSpPr>
          <p:cNvPr id="51" name="직사각형 50"/>
          <p:cNvSpPr/>
          <p:nvPr/>
        </p:nvSpPr>
        <p:spPr>
          <a:xfrm>
            <a:off x="8875825" y="3898108"/>
            <a:ext cx="131959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b="1" spc="6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Learning</a:t>
            </a:r>
          </a:p>
          <a:p>
            <a:pPr algn="ctr"/>
            <a:r>
              <a:rPr lang="en-US" altLang="ko-KR" sz="1000" b="1" spc="6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rate</a:t>
            </a:r>
            <a:endParaRPr lang="ko-KR" altLang="en-US" sz="1000" b="1" spc="60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52" name="모서리가 둥근 직사각형 51"/>
          <p:cNvSpPr/>
          <p:nvPr/>
        </p:nvSpPr>
        <p:spPr>
          <a:xfrm>
            <a:off x="8926255" y="4297046"/>
            <a:ext cx="1098761" cy="1256295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2000" dirty="0" smtClean="0">
              <a:solidFill>
                <a:srgbClr val="3A3838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53" name="모서리가 둥근 직사각형 52"/>
          <p:cNvSpPr/>
          <p:nvPr/>
        </p:nvSpPr>
        <p:spPr>
          <a:xfrm>
            <a:off x="10307707" y="2474726"/>
            <a:ext cx="1098761" cy="1256295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2000" dirty="0" smtClean="0">
              <a:solidFill>
                <a:srgbClr val="3A3838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10017758" y="2082351"/>
            <a:ext cx="167866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b="1" spc="600" dirty="0" err="1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Reg_lambda</a:t>
            </a:r>
            <a:endParaRPr lang="ko-KR" altLang="en-US" sz="1000" b="1" spc="60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10143777" y="3893340"/>
            <a:ext cx="159370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b="1" spc="600" dirty="0" err="1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Reg_alpha</a:t>
            </a:r>
            <a:r>
              <a:rPr lang="en-US" altLang="ko-KR" sz="1000" b="1" spc="6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 </a:t>
            </a:r>
            <a:endParaRPr lang="ko-KR" altLang="en-US" sz="1000" b="1" spc="60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56" name="모서리가 둥근 직사각형 55"/>
          <p:cNvSpPr/>
          <p:nvPr/>
        </p:nvSpPr>
        <p:spPr>
          <a:xfrm>
            <a:off x="10335999" y="4292278"/>
            <a:ext cx="1098761" cy="1256295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2000" dirty="0" smtClean="0">
              <a:solidFill>
                <a:srgbClr val="3A3838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57" name="모서리가 둥근 직사각형 56"/>
          <p:cNvSpPr/>
          <p:nvPr/>
        </p:nvSpPr>
        <p:spPr>
          <a:xfrm>
            <a:off x="6186448" y="3003746"/>
            <a:ext cx="749906" cy="272415"/>
          </a:xfrm>
          <a:prstGeom prst="roundRect">
            <a:avLst/>
          </a:prstGeom>
          <a:solidFill>
            <a:sysClr val="window" lastClr="FFFFFF"/>
          </a:solidFill>
          <a:ln w="22225" cap="flat" cmpd="sng" algn="ctr">
            <a:solidFill>
              <a:srgbClr val="D94E4E"/>
            </a:solidFill>
            <a:prstDash val="solid"/>
            <a:miter lim="800000"/>
          </a:ln>
          <a:effectLst/>
        </p:spPr>
        <p:txBody>
          <a:bodyPr wrap="square" rtlCol="0" anchor="ctr">
            <a:spAutoFit/>
          </a:bodyPr>
          <a:lstStyle/>
          <a:p>
            <a:pPr lvl="0" algn="ctr"/>
            <a:r>
              <a:rPr lang="en-US" altLang="ko-KR" sz="1000" b="1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150</a:t>
            </a:r>
            <a:endParaRPr kumimoji="0" lang="ko-KR" altLang="en-US" sz="1000" b="0" i="0" u="none" strike="noStrike" kern="0" cap="none" spc="0" normalizeH="0" baseline="0" noProof="0" dirty="0" smtClean="0">
              <a:ln>
                <a:noFill/>
              </a:ln>
              <a:solidFill>
                <a:srgbClr val="3A3838"/>
              </a:solidFill>
              <a:effectLst/>
              <a:uLnTx/>
              <a:uFillTx/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58" name="모서리가 둥근 직사각형 57"/>
          <p:cNvSpPr/>
          <p:nvPr/>
        </p:nvSpPr>
        <p:spPr>
          <a:xfrm>
            <a:off x="6195846" y="3350671"/>
            <a:ext cx="749906" cy="272415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spAutoFit/>
          </a:bodyPr>
          <a:lstStyle/>
          <a:p>
            <a:pPr lvl="0" algn="ctr"/>
            <a:r>
              <a:rPr lang="en-US" altLang="ko-KR" sz="1000" b="1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200</a:t>
            </a:r>
            <a:endParaRPr kumimoji="0" lang="ko-KR" altLang="en-US" sz="1000" b="0" i="0" u="none" strike="noStrike" kern="0" cap="none" spc="0" normalizeH="0" baseline="0" noProof="0" dirty="0" smtClean="0">
              <a:ln>
                <a:noFill/>
              </a:ln>
              <a:solidFill>
                <a:srgbClr val="3A3838"/>
              </a:solidFill>
              <a:effectLst/>
              <a:uLnTx/>
              <a:uFillTx/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61" name="모서리가 둥근 직사각형 60"/>
          <p:cNvSpPr/>
          <p:nvPr/>
        </p:nvSpPr>
        <p:spPr>
          <a:xfrm>
            <a:off x="6186448" y="2621072"/>
            <a:ext cx="749906" cy="272415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spAutoFit/>
          </a:bodyPr>
          <a:lstStyle/>
          <a:p>
            <a:pPr lvl="0" algn="ctr"/>
            <a:r>
              <a:rPr lang="en-US" altLang="ko-KR" sz="1000" b="1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100</a:t>
            </a:r>
            <a:endParaRPr kumimoji="0" lang="ko-KR" altLang="en-US" sz="1000" b="1" i="0" u="none" strike="noStrike" kern="0" cap="none" spc="0" normalizeH="0" baseline="0" noProof="0" dirty="0" smtClean="0">
              <a:ln>
                <a:noFill/>
              </a:ln>
              <a:solidFill>
                <a:srgbClr val="3A3838"/>
              </a:solidFill>
              <a:effectLst/>
              <a:uLnTx/>
              <a:uFillTx/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63" name="모서리가 둥근 직사각형 62"/>
          <p:cNvSpPr/>
          <p:nvPr/>
        </p:nvSpPr>
        <p:spPr>
          <a:xfrm>
            <a:off x="7629703" y="3001326"/>
            <a:ext cx="749906" cy="272415"/>
          </a:xfrm>
          <a:prstGeom prst="roundRect">
            <a:avLst/>
          </a:prstGeom>
          <a:solidFill>
            <a:sysClr val="window" lastClr="FFFFFF"/>
          </a:solidFill>
          <a:ln w="22225" cap="flat" cmpd="sng" algn="ctr">
            <a:solidFill>
              <a:srgbClr val="D94E4E"/>
            </a:solidFill>
            <a:prstDash val="solid"/>
            <a:miter lim="800000"/>
          </a:ln>
          <a:effectLst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b="1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12</a:t>
            </a:r>
            <a:endParaRPr lang="ko-KR" altLang="en-US" sz="1000" kern="0" dirty="0">
              <a:solidFill>
                <a:srgbClr val="3A3838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64" name="모서리가 둥근 직사각형 63"/>
          <p:cNvSpPr/>
          <p:nvPr/>
        </p:nvSpPr>
        <p:spPr>
          <a:xfrm>
            <a:off x="7629703" y="3431039"/>
            <a:ext cx="749906" cy="272415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spAutoFit/>
          </a:bodyPr>
          <a:lstStyle/>
          <a:p>
            <a:pPr lvl="0" algn="ctr"/>
            <a:r>
              <a:rPr lang="en-US" altLang="ko-KR" sz="1000" b="1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16</a:t>
            </a:r>
            <a:endParaRPr kumimoji="0" lang="ko-KR" altLang="en-US" sz="1000" b="0" i="0" u="none" strike="noStrike" kern="0" cap="none" spc="0" normalizeH="0" baseline="0" noProof="0" dirty="0" smtClean="0">
              <a:ln>
                <a:noFill/>
              </a:ln>
              <a:solidFill>
                <a:srgbClr val="3A3838"/>
              </a:solidFill>
              <a:effectLst/>
              <a:uLnTx/>
              <a:uFillTx/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7835379" y="3180293"/>
            <a:ext cx="3385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~</a:t>
            </a:r>
            <a:endParaRPr lang="ko-KR" altLang="en-US" sz="3200" dirty="0"/>
          </a:p>
        </p:txBody>
      </p:sp>
      <p:sp>
        <p:nvSpPr>
          <p:cNvPr id="66" name="직사각형 65"/>
          <p:cNvSpPr/>
          <p:nvPr/>
        </p:nvSpPr>
        <p:spPr>
          <a:xfrm>
            <a:off x="7835379" y="2733199"/>
            <a:ext cx="3385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~</a:t>
            </a:r>
            <a:endParaRPr lang="ko-KR" altLang="en-US" sz="3200" dirty="0"/>
          </a:p>
        </p:txBody>
      </p:sp>
      <p:sp>
        <p:nvSpPr>
          <p:cNvPr id="67" name="모서리가 둥근 직사각형 66"/>
          <p:cNvSpPr/>
          <p:nvPr/>
        </p:nvSpPr>
        <p:spPr>
          <a:xfrm>
            <a:off x="7629703" y="2567056"/>
            <a:ext cx="749906" cy="272415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spAutoFit/>
          </a:bodyPr>
          <a:lstStyle/>
          <a:p>
            <a:pPr lvl="0" algn="ctr"/>
            <a:r>
              <a:rPr lang="en-US" altLang="ko-KR" sz="1000" b="1" spc="3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</a:t>
            </a:r>
            <a:endParaRPr kumimoji="0" lang="ko-KR" altLang="en-US" sz="1000" b="0" i="0" u="none" strike="noStrike" kern="0" cap="none" spc="0" normalizeH="0" baseline="0" noProof="0" dirty="0" smtClean="0">
              <a:ln>
                <a:noFill/>
              </a:ln>
              <a:solidFill>
                <a:srgbClr val="3A3838"/>
              </a:solidFill>
              <a:effectLst/>
              <a:uLnTx/>
              <a:uFillTx/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69" name="모서리가 둥근 직사각형 68"/>
          <p:cNvSpPr/>
          <p:nvPr/>
        </p:nvSpPr>
        <p:spPr>
          <a:xfrm>
            <a:off x="9072791" y="3001326"/>
            <a:ext cx="749906" cy="272415"/>
          </a:xfrm>
          <a:prstGeom prst="roundRect">
            <a:avLst/>
          </a:prstGeom>
          <a:solidFill>
            <a:sysClr val="window" lastClr="FFFFFF"/>
          </a:solidFill>
          <a:ln w="22225" cap="flat" cmpd="sng" algn="ctr">
            <a:solidFill>
              <a:srgbClr val="D94E4E"/>
            </a:solidFill>
            <a:prstDash val="solid"/>
            <a:miter lim="800000"/>
          </a:ln>
          <a:effectLst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b="1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12</a:t>
            </a:r>
            <a:endParaRPr lang="ko-KR" altLang="en-US" sz="1000" kern="0" dirty="0">
              <a:solidFill>
                <a:srgbClr val="3A3838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70" name="모서리가 둥근 직사각형 69"/>
          <p:cNvSpPr/>
          <p:nvPr/>
        </p:nvSpPr>
        <p:spPr>
          <a:xfrm>
            <a:off x="9072791" y="3431039"/>
            <a:ext cx="749906" cy="272415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spAutoFit/>
          </a:bodyPr>
          <a:lstStyle/>
          <a:p>
            <a:pPr lvl="0" algn="ctr"/>
            <a:r>
              <a:rPr lang="en-US" altLang="ko-KR" sz="1000" b="1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16</a:t>
            </a:r>
            <a:endParaRPr kumimoji="0" lang="ko-KR" altLang="en-US" sz="1000" b="0" i="0" u="none" strike="noStrike" kern="0" cap="none" spc="0" normalizeH="0" baseline="0" noProof="0" dirty="0" smtClean="0">
              <a:ln>
                <a:noFill/>
              </a:ln>
              <a:solidFill>
                <a:srgbClr val="3A3838"/>
              </a:solidFill>
              <a:effectLst/>
              <a:uLnTx/>
              <a:uFillTx/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9278467" y="3180293"/>
            <a:ext cx="3385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~</a:t>
            </a:r>
            <a:endParaRPr lang="ko-KR" altLang="en-US" sz="3200" dirty="0"/>
          </a:p>
        </p:txBody>
      </p:sp>
      <p:sp>
        <p:nvSpPr>
          <p:cNvPr id="72" name="직사각형 71"/>
          <p:cNvSpPr/>
          <p:nvPr/>
        </p:nvSpPr>
        <p:spPr>
          <a:xfrm>
            <a:off x="9278467" y="2733199"/>
            <a:ext cx="3385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~</a:t>
            </a:r>
            <a:endParaRPr lang="ko-KR" altLang="en-US" sz="3200" dirty="0"/>
          </a:p>
        </p:txBody>
      </p:sp>
      <p:sp>
        <p:nvSpPr>
          <p:cNvPr id="73" name="모서리가 둥근 직사각형 72"/>
          <p:cNvSpPr/>
          <p:nvPr/>
        </p:nvSpPr>
        <p:spPr>
          <a:xfrm>
            <a:off x="9072791" y="2567056"/>
            <a:ext cx="749906" cy="272415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spAutoFit/>
          </a:bodyPr>
          <a:lstStyle/>
          <a:p>
            <a:pPr lvl="0" algn="ctr"/>
            <a:r>
              <a:rPr lang="en-US" altLang="ko-KR" sz="1000" b="1" spc="3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</a:t>
            </a:r>
            <a:endParaRPr kumimoji="0" lang="ko-KR" altLang="en-US" sz="1000" b="0" i="0" u="none" strike="noStrike" kern="0" cap="none" spc="0" normalizeH="0" baseline="0" noProof="0" dirty="0" smtClean="0">
              <a:ln>
                <a:noFill/>
              </a:ln>
              <a:solidFill>
                <a:srgbClr val="3A3838"/>
              </a:solidFill>
              <a:effectLst/>
              <a:uLnTx/>
              <a:uFillTx/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76" name="모서리가 둥근 직사각형 75"/>
          <p:cNvSpPr/>
          <p:nvPr/>
        </p:nvSpPr>
        <p:spPr>
          <a:xfrm>
            <a:off x="10482368" y="3027554"/>
            <a:ext cx="749906" cy="272415"/>
          </a:xfrm>
          <a:prstGeom prst="roundRect">
            <a:avLst/>
          </a:prstGeom>
          <a:solidFill>
            <a:sysClr val="window" lastClr="FFFFFF"/>
          </a:solidFill>
          <a:ln w="22225" cap="flat" cmpd="sng" algn="ctr">
            <a:solidFill>
              <a:srgbClr val="D94E4E"/>
            </a:solidFill>
            <a:prstDash val="solid"/>
            <a:miter lim="800000"/>
          </a:ln>
          <a:effectLst/>
        </p:spPr>
        <p:txBody>
          <a:bodyPr wrap="square" rtlCol="0" anchor="ctr">
            <a:spAutoFit/>
          </a:bodyPr>
          <a:lstStyle/>
          <a:p>
            <a:pPr lvl="0" algn="ctr"/>
            <a:r>
              <a:rPr lang="en-US" altLang="ko-KR" sz="1000" b="1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0.01</a:t>
            </a:r>
            <a:endParaRPr kumimoji="0" lang="ko-KR" altLang="en-US" sz="1000" b="0" i="0" u="none" strike="noStrike" kern="0" cap="none" spc="0" normalizeH="0" baseline="0" noProof="0" dirty="0" smtClean="0">
              <a:ln>
                <a:noFill/>
              </a:ln>
              <a:solidFill>
                <a:srgbClr val="3A3838"/>
              </a:solidFill>
              <a:effectLst/>
              <a:uLnTx/>
              <a:uFillTx/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77" name="모서리가 둥근 직사각형 76"/>
          <p:cNvSpPr/>
          <p:nvPr/>
        </p:nvSpPr>
        <p:spPr>
          <a:xfrm>
            <a:off x="10491766" y="3374479"/>
            <a:ext cx="749906" cy="272415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spAutoFit/>
          </a:bodyPr>
          <a:lstStyle/>
          <a:p>
            <a:pPr lvl="0" algn="ctr"/>
            <a:r>
              <a:rPr lang="en-US" altLang="ko-KR" sz="1000" b="1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0.02</a:t>
            </a:r>
            <a:endParaRPr kumimoji="0" lang="ko-KR" altLang="en-US" sz="1000" b="0" i="0" u="none" strike="noStrike" kern="0" cap="none" spc="0" normalizeH="0" baseline="0" noProof="0" dirty="0" smtClean="0">
              <a:ln>
                <a:noFill/>
              </a:ln>
              <a:solidFill>
                <a:srgbClr val="3A3838"/>
              </a:solidFill>
              <a:effectLst/>
              <a:uLnTx/>
              <a:uFillTx/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78" name="모서리가 둥근 직사각형 77"/>
          <p:cNvSpPr/>
          <p:nvPr/>
        </p:nvSpPr>
        <p:spPr>
          <a:xfrm>
            <a:off x="10482368" y="2644880"/>
            <a:ext cx="749906" cy="272415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spAutoFit/>
          </a:bodyPr>
          <a:lstStyle/>
          <a:p>
            <a:pPr lvl="0" algn="ctr"/>
            <a:r>
              <a:rPr lang="en-US" altLang="ko-KR" sz="1000" b="1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0.005</a:t>
            </a:r>
            <a:endParaRPr kumimoji="0" lang="ko-KR" altLang="en-US" sz="1000" b="1" i="0" u="none" strike="noStrike" kern="0" cap="none" spc="0" normalizeH="0" baseline="0" noProof="0" dirty="0" smtClean="0">
              <a:ln>
                <a:noFill/>
              </a:ln>
              <a:solidFill>
                <a:srgbClr val="3A3838"/>
              </a:solidFill>
              <a:effectLst/>
              <a:uLnTx/>
              <a:uFillTx/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79" name="모서리가 둥근 직사각형 78"/>
          <p:cNvSpPr/>
          <p:nvPr/>
        </p:nvSpPr>
        <p:spPr>
          <a:xfrm>
            <a:off x="10482368" y="4798505"/>
            <a:ext cx="749906" cy="272415"/>
          </a:xfrm>
          <a:prstGeom prst="roundRect">
            <a:avLst/>
          </a:prstGeom>
          <a:solidFill>
            <a:sysClr val="window" lastClr="FFFFFF"/>
          </a:solidFill>
          <a:ln w="22225" cap="flat" cmpd="sng" algn="ctr">
            <a:solidFill>
              <a:srgbClr val="D94E4E"/>
            </a:solidFill>
            <a:prstDash val="solid"/>
            <a:miter lim="800000"/>
          </a:ln>
          <a:effectLst/>
        </p:spPr>
        <p:txBody>
          <a:bodyPr wrap="square" rtlCol="0" anchor="ctr">
            <a:spAutoFit/>
          </a:bodyPr>
          <a:lstStyle/>
          <a:p>
            <a:pPr lvl="0" algn="ctr"/>
            <a:r>
              <a:rPr lang="en-US" altLang="ko-KR" sz="1000" b="1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0.1</a:t>
            </a:r>
            <a:endParaRPr kumimoji="0" lang="ko-KR" altLang="en-US" sz="1000" b="0" i="0" u="none" strike="noStrike" kern="0" cap="none" spc="0" normalizeH="0" baseline="0" noProof="0" dirty="0" smtClean="0">
              <a:ln>
                <a:noFill/>
              </a:ln>
              <a:solidFill>
                <a:srgbClr val="3A3838"/>
              </a:solidFill>
              <a:effectLst/>
              <a:uLnTx/>
              <a:uFillTx/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80" name="모서리가 둥근 직사각형 79"/>
          <p:cNvSpPr/>
          <p:nvPr/>
        </p:nvSpPr>
        <p:spPr>
          <a:xfrm>
            <a:off x="10491766" y="5159718"/>
            <a:ext cx="749906" cy="272415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spAutoFit/>
          </a:bodyPr>
          <a:lstStyle/>
          <a:p>
            <a:pPr lvl="0" algn="ctr"/>
            <a:r>
              <a:rPr lang="en-US" altLang="ko-KR" sz="1000" b="1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0.02</a:t>
            </a:r>
            <a:endParaRPr kumimoji="0" lang="ko-KR" altLang="en-US" sz="1000" b="0" i="0" u="none" strike="noStrike" kern="0" cap="none" spc="0" normalizeH="0" baseline="0" noProof="0" dirty="0" smtClean="0">
              <a:ln>
                <a:noFill/>
              </a:ln>
              <a:solidFill>
                <a:srgbClr val="3A3838"/>
              </a:solidFill>
              <a:effectLst/>
              <a:uLnTx/>
              <a:uFillTx/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81" name="모서리가 둥근 직사각형 80"/>
          <p:cNvSpPr/>
          <p:nvPr/>
        </p:nvSpPr>
        <p:spPr>
          <a:xfrm>
            <a:off x="10482368" y="4430119"/>
            <a:ext cx="749906" cy="272415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spAutoFit/>
          </a:bodyPr>
          <a:lstStyle/>
          <a:p>
            <a:pPr lvl="0" algn="ctr"/>
            <a:r>
              <a:rPr lang="en-US" altLang="ko-KR" sz="1000" b="1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0.05</a:t>
            </a:r>
            <a:endParaRPr kumimoji="0" lang="ko-KR" altLang="en-US" sz="1000" b="1" i="0" u="none" strike="noStrike" kern="0" cap="none" spc="0" normalizeH="0" baseline="0" noProof="0" dirty="0" smtClean="0">
              <a:ln>
                <a:noFill/>
              </a:ln>
              <a:solidFill>
                <a:srgbClr val="3A3838"/>
              </a:solidFill>
              <a:effectLst/>
              <a:uLnTx/>
              <a:uFillTx/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82" name="모서리가 둥근 직사각형 81"/>
          <p:cNvSpPr/>
          <p:nvPr/>
        </p:nvSpPr>
        <p:spPr>
          <a:xfrm>
            <a:off x="9105952" y="4793737"/>
            <a:ext cx="749906" cy="272415"/>
          </a:xfrm>
          <a:prstGeom prst="roundRect">
            <a:avLst/>
          </a:prstGeom>
          <a:solidFill>
            <a:sysClr val="window" lastClr="FFFFFF"/>
          </a:solidFill>
          <a:ln w="22225" cap="flat" cmpd="sng" algn="ctr">
            <a:solidFill>
              <a:srgbClr val="D94E4E"/>
            </a:solidFill>
            <a:prstDash val="solid"/>
            <a:miter lim="800000"/>
          </a:ln>
          <a:effectLst/>
        </p:spPr>
        <p:txBody>
          <a:bodyPr wrap="square" rtlCol="0" anchor="ctr">
            <a:spAutoFit/>
          </a:bodyPr>
          <a:lstStyle/>
          <a:p>
            <a:pPr lvl="0" algn="ctr"/>
            <a:r>
              <a:rPr lang="en-US" altLang="ko-KR" sz="1000" b="1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0.08</a:t>
            </a:r>
            <a:endParaRPr kumimoji="0" lang="ko-KR" altLang="en-US" sz="1000" b="0" i="0" u="none" strike="noStrike" kern="0" cap="none" spc="0" normalizeH="0" baseline="0" noProof="0" dirty="0" smtClean="0">
              <a:ln>
                <a:noFill/>
              </a:ln>
              <a:solidFill>
                <a:srgbClr val="3A3838"/>
              </a:solidFill>
              <a:effectLst/>
              <a:uLnTx/>
              <a:uFillTx/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83" name="모서리가 둥근 직사각형 82"/>
          <p:cNvSpPr/>
          <p:nvPr/>
        </p:nvSpPr>
        <p:spPr>
          <a:xfrm>
            <a:off x="9115350" y="5154950"/>
            <a:ext cx="749906" cy="272415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spAutoFit/>
          </a:bodyPr>
          <a:lstStyle/>
          <a:p>
            <a:pPr lvl="0" algn="ctr"/>
            <a:r>
              <a:rPr lang="en-US" altLang="ko-KR" sz="1000" b="1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0.1</a:t>
            </a:r>
            <a:endParaRPr kumimoji="0" lang="ko-KR" altLang="en-US" sz="1000" b="0" i="0" u="none" strike="noStrike" kern="0" cap="none" spc="0" normalizeH="0" baseline="0" noProof="0" dirty="0" smtClean="0">
              <a:ln>
                <a:noFill/>
              </a:ln>
              <a:solidFill>
                <a:srgbClr val="3A3838"/>
              </a:solidFill>
              <a:effectLst/>
              <a:uLnTx/>
              <a:uFillTx/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84" name="모서리가 둥근 직사각형 83"/>
          <p:cNvSpPr/>
          <p:nvPr/>
        </p:nvSpPr>
        <p:spPr>
          <a:xfrm>
            <a:off x="9105952" y="4425351"/>
            <a:ext cx="749906" cy="272415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spAutoFit/>
          </a:bodyPr>
          <a:lstStyle/>
          <a:p>
            <a:pPr lvl="0" algn="ctr"/>
            <a:r>
              <a:rPr lang="en-US" altLang="ko-KR" sz="1000" b="1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0.05</a:t>
            </a:r>
            <a:endParaRPr kumimoji="0" lang="ko-KR" altLang="en-US" sz="1000" b="1" i="0" u="none" strike="noStrike" kern="0" cap="none" spc="0" normalizeH="0" baseline="0" noProof="0" dirty="0" smtClean="0">
              <a:ln>
                <a:noFill/>
              </a:ln>
              <a:solidFill>
                <a:srgbClr val="3A3838"/>
              </a:solidFill>
              <a:effectLst/>
              <a:uLnTx/>
              <a:uFillTx/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85" name="직사각형 84"/>
          <p:cNvSpPr/>
          <p:nvPr/>
        </p:nvSpPr>
        <p:spPr>
          <a:xfrm>
            <a:off x="752220" y="1783499"/>
            <a:ext cx="87075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b="1" spc="6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GBM</a:t>
            </a:r>
            <a:endParaRPr lang="ko-KR" altLang="en-US" sz="1600" b="1" spc="60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86" name="모서리가 둥근 직사각형 85"/>
          <p:cNvSpPr/>
          <p:nvPr/>
        </p:nvSpPr>
        <p:spPr>
          <a:xfrm>
            <a:off x="1017915" y="2474033"/>
            <a:ext cx="1098761" cy="1256295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2000" dirty="0" smtClean="0">
              <a:solidFill>
                <a:srgbClr val="3A3838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87" name="모서리가 둥근 직사각형 86"/>
          <p:cNvSpPr/>
          <p:nvPr/>
        </p:nvSpPr>
        <p:spPr>
          <a:xfrm>
            <a:off x="2459264" y="2470253"/>
            <a:ext cx="1098761" cy="1256295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2000" dirty="0" smtClean="0">
              <a:solidFill>
                <a:srgbClr val="3A3838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88" name="모서리가 둥근 직사각형 87"/>
          <p:cNvSpPr/>
          <p:nvPr/>
        </p:nvSpPr>
        <p:spPr>
          <a:xfrm>
            <a:off x="3937324" y="2480525"/>
            <a:ext cx="1098761" cy="1256295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2000" dirty="0" smtClean="0">
              <a:solidFill>
                <a:srgbClr val="3A3838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89" name="직사각형 88"/>
          <p:cNvSpPr/>
          <p:nvPr/>
        </p:nvSpPr>
        <p:spPr>
          <a:xfrm>
            <a:off x="1039968" y="2116726"/>
            <a:ext cx="103586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b="1" spc="600" dirty="0" err="1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N_tree</a:t>
            </a:r>
            <a:endParaRPr lang="ko-KR" altLang="en-US" sz="1100" b="1" spc="60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90" name="직사각형 89"/>
          <p:cNvSpPr/>
          <p:nvPr/>
        </p:nvSpPr>
        <p:spPr>
          <a:xfrm>
            <a:off x="2307170" y="2116725"/>
            <a:ext cx="15327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 spc="600" dirty="0" err="1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Max_depth</a:t>
            </a:r>
            <a:endParaRPr lang="ko-KR" altLang="en-US" sz="1000" b="1" spc="60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91" name="직사각형 90"/>
          <p:cNvSpPr/>
          <p:nvPr/>
        </p:nvSpPr>
        <p:spPr>
          <a:xfrm>
            <a:off x="3808121" y="2059574"/>
            <a:ext cx="143340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b="1" spc="600" dirty="0" err="1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Min_child</a:t>
            </a:r>
            <a:endParaRPr lang="en-US" altLang="ko-KR" sz="1000" b="1" spc="60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itchFamily="50" charset="-127"/>
              <a:ea typeface="나눔바른고딕" pitchFamily="50" charset="-127"/>
            </a:endParaRPr>
          </a:p>
          <a:p>
            <a:pPr algn="ctr"/>
            <a:r>
              <a:rPr lang="en-US" altLang="ko-KR" sz="1000" b="1" spc="6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weight</a:t>
            </a:r>
            <a:endParaRPr lang="ko-KR" altLang="en-US" sz="1000" b="1" spc="60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92" name="모서리가 둥근 직사각형 91"/>
          <p:cNvSpPr/>
          <p:nvPr/>
        </p:nvSpPr>
        <p:spPr>
          <a:xfrm>
            <a:off x="1008518" y="4283789"/>
            <a:ext cx="1098761" cy="1256295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2000" dirty="0" smtClean="0">
              <a:solidFill>
                <a:srgbClr val="3A3838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93" name="직사각형 92"/>
          <p:cNvSpPr/>
          <p:nvPr/>
        </p:nvSpPr>
        <p:spPr>
          <a:xfrm>
            <a:off x="745015" y="3823296"/>
            <a:ext cx="162576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b="1" spc="600" dirty="0" err="1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Col_sample</a:t>
            </a:r>
            <a:endParaRPr lang="en-US" altLang="ko-KR" sz="1000" b="1" spc="60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itchFamily="50" charset="-127"/>
              <a:ea typeface="나눔바른고딕" pitchFamily="50" charset="-127"/>
            </a:endParaRPr>
          </a:p>
          <a:p>
            <a:pPr algn="ctr"/>
            <a:r>
              <a:rPr lang="en-US" altLang="ko-KR" sz="1000" b="1" spc="6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rate</a:t>
            </a:r>
            <a:endParaRPr lang="ko-KR" altLang="en-US" sz="1000" b="1" spc="60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94" name="직사각형 93"/>
          <p:cNvSpPr/>
          <p:nvPr/>
        </p:nvSpPr>
        <p:spPr>
          <a:xfrm>
            <a:off x="2130423" y="3884851"/>
            <a:ext cx="177003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b="1" spc="600" dirty="0" err="1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Sample_rate</a:t>
            </a:r>
            <a:endParaRPr lang="ko-KR" altLang="en-US" sz="1000" b="1" spc="60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95" name="모서리가 둥근 직사각형 94"/>
          <p:cNvSpPr/>
          <p:nvPr/>
        </p:nvSpPr>
        <p:spPr>
          <a:xfrm>
            <a:off x="2459263" y="4283789"/>
            <a:ext cx="1098761" cy="1256295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2000" dirty="0" smtClean="0">
              <a:solidFill>
                <a:srgbClr val="3A3838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96" name="직사각형 95"/>
          <p:cNvSpPr/>
          <p:nvPr/>
        </p:nvSpPr>
        <p:spPr>
          <a:xfrm>
            <a:off x="3867286" y="3879735"/>
            <a:ext cx="131959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b="1" spc="6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Learning</a:t>
            </a:r>
          </a:p>
          <a:p>
            <a:pPr algn="ctr"/>
            <a:r>
              <a:rPr lang="en-US" altLang="ko-KR" sz="1000" b="1" spc="6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rate</a:t>
            </a:r>
            <a:endParaRPr lang="ko-KR" altLang="en-US" sz="1000" b="1" spc="60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97" name="모서리가 둥근 직사각형 96"/>
          <p:cNvSpPr/>
          <p:nvPr/>
        </p:nvSpPr>
        <p:spPr>
          <a:xfrm>
            <a:off x="3942489" y="4278673"/>
            <a:ext cx="1098761" cy="1256295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2000" dirty="0" smtClean="0">
              <a:solidFill>
                <a:srgbClr val="3A3838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98" name="모서리가 둥근 직사각형 97"/>
          <p:cNvSpPr/>
          <p:nvPr/>
        </p:nvSpPr>
        <p:spPr>
          <a:xfrm>
            <a:off x="1187595" y="2975454"/>
            <a:ext cx="749906" cy="272415"/>
          </a:xfrm>
          <a:prstGeom prst="roundRect">
            <a:avLst/>
          </a:prstGeom>
          <a:solidFill>
            <a:sysClr val="window" lastClr="FFFFFF"/>
          </a:solidFill>
          <a:ln w="22225" cap="flat" cmpd="sng" algn="ctr">
            <a:solidFill>
              <a:srgbClr val="D94E4E"/>
            </a:solidFill>
            <a:prstDash val="solid"/>
            <a:miter lim="800000"/>
          </a:ln>
          <a:effectLst/>
        </p:spPr>
        <p:txBody>
          <a:bodyPr wrap="square" rtlCol="0" anchor="ctr">
            <a:spAutoFit/>
          </a:bodyPr>
          <a:lstStyle/>
          <a:p>
            <a:pPr lvl="0" algn="ctr"/>
            <a:r>
              <a:rPr lang="en-US" altLang="ko-KR" sz="1000" b="1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1000</a:t>
            </a:r>
            <a:endParaRPr kumimoji="0" lang="ko-KR" altLang="en-US" sz="1000" b="0" i="0" u="none" strike="noStrike" kern="0" cap="none" spc="0" normalizeH="0" baseline="0" noProof="0" dirty="0" smtClean="0">
              <a:ln>
                <a:noFill/>
              </a:ln>
              <a:solidFill>
                <a:srgbClr val="3A3838"/>
              </a:solidFill>
              <a:effectLst/>
              <a:uLnTx/>
              <a:uFillTx/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99" name="모서리가 둥근 직사각형 98"/>
          <p:cNvSpPr/>
          <p:nvPr/>
        </p:nvSpPr>
        <p:spPr>
          <a:xfrm>
            <a:off x="1196993" y="3322379"/>
            <a:ext cx="749906" cy="272415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spAutoFit/>
          </a:bodyPr>
          <a:lstStyle/>
          <a:p>
            <a:pPr lvl="0" algn="ctr"/>
            <a:r>
              <a:rPr lang="en-US" altLang="ko-KR" sz="1000" b="1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1500</a:t>
            </a:r>
            <a:endParaRPr kumimoji="0" lang="ko-KR" altLang="en-US" sz="1000" b="0" i="0" u="none" strike="noStrike" kern="0" cap="none" spc="0" normalizeH="0" baseline="0" noProof="0" dirty="0" smtClean="0">
              <a:ln>
                <a:noFill/>
              </a:ln>
              <a:solidFill>
                <a:srgbClr val="3A3838"/>
              </a:solidFill>
              <a:effectLst/>
              <a:uLnTx/>
              <a:uFillTx/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100" name="모서리가 둥근 직사각형 99"/>
          <p:cNvSpPr/>
          <p:nvPr/>
        </p:nvSpPr>
        <p:spPr>
          <a:xfrm>
            <a:off x="1187595" y="2592780"/>
            <a:ext cx="749906" cy="272415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spAutoFit/>
          </a:bodyPr>
          <a:lstStyle/>
          <a:p>
            <a:pPr lvl="0" algn="ctr"/>
            <a:r>
              <a:rPr lang="en-US" altLang="ko-KR" sz="1000" b="1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500</a:t>
            </a:r>
            <a:endParaRPr kumimoji="0" lang="ko-KR" altLang="en-US" sz="1000" b="1" i="0" u="none" strike="noStrike" kern="0" cap="none" spc="0" normalizeH="0" baseline="0" noProof="0" dirty="0" smtClean="0">
              <a:ln>
                <a:noFill/>
              </a:ln>
              <a:solidFill>
                <a:srgbClr val="3A3838"/>
              </a:solidFill>
              <a:effectLst/>
              <a:uLnTx/>
              <a:uFillTx/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101" name="모서리가 둥근 직사각형 100"/>
          <p:cNvSpPr/>
          <p:nvPr/>
        </p:nvSpPr>
        <p:spPr>
          <a:xfrm>
            <a:off x="2633690" y="2955775"/>
            <a:ext cx="749906" cy="272415"/>
          </a:xfrm>
          <a:prstGeom prst="roundRect">
            <a:avLst/>
          </a:prstGeom>
          <a:solidFill>
            <a:sysClr val="window" lastClr="FFFFFF"/>
          </a:solidFill>
          <a:ln w="22225" cap="flat" cmpd="sng" algn="ctr">
            <a:solidFill>
              <a:srgbClr val="D94E4E"/>
            </a:solidFill>
            <a:prstDash val="solid"/>
            <a:miter lim="800000"/>
          </a:ln>
          <a:effectLst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b="1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10</a:t>
            </a:r>
            <a:endParaRPr lang="ko-KR" altLang="en-US" sz="1000" kern="0" dirty="0">
              <a:solidFill>
                <a:srgbClr val="3A3838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102" name="모서리가 둥근 직사각형 101"/>
          <p:cNvSpPr/>
          <p:nvPr/>
        </p:nvSpPr>
        <p:spPr>
          <a:xfrm>
            <a:off x="2633690" y="3385488"/>
            <a:ext cx="749906" cy="272415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spAutoFit/>
          </a:bodyPr>
          <a:lstStyle/>
          <a:p>
            <a:pPr lvl="0" algn="ctr"/>
            <a:r>
              <a:rPr lang="en-US" altLang="ko-KR" sz="1000" b="1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16</a:t>
            </a:r>
            <a:endParaRPr kumimoji="0" lang="ko-KR" altLang="en-US" sz="1000" b="0" i="0" u="none" strike="noStrike" kern="0" cap="none" spc="0" normalizeH="0" baseline="0" noProof="0" dirty="0" smtClean="0">
              <a:ln>
                <a:noFill/>
              </a:ln>
              <a:solidFill>
                <a:srgbClr val="3A3838"/>
              </a:solidFill>
              <a:effectLst/>
              <a:uLnTx/>
              <a:uFillTx/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103" name="직사각형 102"/>
          <p:cNvSpPr/>
          <p:nvPr/>
        </p:nvSpPr>
        <p:spPr>
          <a:xfrm>
            <a:off x="2839366" y="3134742"/>
            <a:ext cx="3385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~</a:t>
            </a:r>
            <a:endParaRPr lang="ko-KR" altLang="en-US" sz="3200" dirty="0"/>
          </a:p>
        </p:txBody>
      </p:sp>
      <p:sp>
        <p:nvSpPr>
          <p:cNvPr id="104" name="직사각형 103"/>
          <p:cNvSpPr/>
          <p:nvPr/>
        </p:nvSpPr>
        <p:spPr>
          <a:xfrm>
            <a:off x="2839366" y="2687648"/>
            <a:ext cx="3385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~</a:t>
            </a:r>
            <a:endParaRPr lang="ko-KR" altLang="en-US" sz="3200" dirty="0"/>
          </a:p>
        </p:txBody>
      </p:sp>
      <p:sp>
        <p:nvSpPr>
          <p:cNvPr id="105" name="모서리가 둥근 직사각형 104"/>
          <p:cNvSpPr/>
          <p:nvPr/>
        </p:nvSpPr>
        <p:spPr>
          <a:xfrm>
            <a:off x="2633690" y="2521505"/>
            <a:ext cx="749906" cy="272415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spAutoFit/>
          </a:bodyPr>
          <a:lstStyle/>
          <a:p>
            <a:pPr lvl="0" algn="ctr"/>
            <a:r>
              <a:rPr lang="en-US" altLang="ko-KR" sz="1000" b="1" spc="3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</a:t>
            </a:r>
            <a:endParaRPr kumimoji="0" lang="ko-KR" altLang="en-US" sz="1000" b="0" i="0" u="none" strike="noStrike" kern="0" cap="none" spc="0" normalizeH="0" baseline="0" noProof="0" dirty="0" smtClean="0">
              <a:ln>
                <a:noFill/>
              </a:ln>
              <a:solidFill>
                <a:srgbClr val="3A3838"/>
              </a:solidFill>
              <a:effectLst/>
              <a:uLnTx/>
              <a:uFillTx/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106" name="모서리가 둥근 직사각형 105"/>
          <p:cNvSpPr/>
          <p:nvPr/>
        </p:nvSpPr>
        <p:spPr>
          <a:xfrm>
            <a:off x="4111750" y="2639680"/>
            <a:ext cx="749906" cy="272415"/>
          </a:xfrm>
          <a:prstGeom prst="roundRect">
            <a:avLst/>
          </a:prstGeom>
          <a:solidFill>
            <a:sysClr val="window" lastClr="FFFFFF"/>
          </a:solidFill>
          <a:ln w="22225" cap="flat" cmpd="sng" algn="ctr">
            <a:solidFill>
              <a:srgbClr val="D94E4E"/>
            </a:solidFill>
            <a:prstDash val="solid"/>
            <a:miter lim="800000"/>
          </a:ln>
          <a:effectLst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b="1" spc="3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endParaRPr lang="ko-KR" altLang="en-US" sz="1000" b="1" spc="30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7" name="모서리가 둥근 직사각형 106"/>
          <p:cNvSpPr/>
          <p:nvPr/>
        </p:nvSpPr>
        <p:spPr>
          <a:xfrm>
            <a:off x="4111750" y="3239096"/>
            <a:ext cx="749906" cy="272415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spAutoFit/>
          </a:bodyPr>
          <a:lstStyle/>
          <a:p>
            <a:pPr lvl="0" algn="ctr"/>
            <a:r>
              <a:rPr lang="en-US" altLang="ko-KR" sz="1000" b="1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16</a:t>
            </a:r>
            <a:endParaRPr kumimoji="0" lang="ko-KR" altLang="en-US" sz="1000" b="0" i="0" u="none" strike="noStrike" kern="0" cap="none" spc="0" normalizeH="0" baseline="0" noProof="0" dirty="0" smtClean="0">
              <a:ln>
                <a:noFill/>
              </a:ln>
              <a:solidFill>
                <a:srgbClr val="3A3838"/>
              </a:solidFill>
              <a:effectLst/>
              <a:uLnTx/>
              <a:uFillTx/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108" name="직사각형 107"/>
          <p:cNvSpPr/>
          <p:nvPr/>
        </p:nvSpPr>
        <p:spPr>
          <a:xfrm>
            <a:off x="4317427" y="2906906"/>
            <a:ext cx="3385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~</a:t>
            </a:r>
            <a:endParaRPr lang="ko-KR" altLang="en-US" sz="3200" dirty="0"/>
          </a:p>
        </p:txBody>
      </p:sp>
      <p:sp>
        <p:nvSpPr>
          <p:cNvPr id="109" name="모서리가 둥근 직사각형 108"/>
          <p:cNvSpPr/>
          <p:nvPr/>
        </p:nvSpPr>
        <p:spPr>
          <a:xfrm>
            <a:off x="1195253" y="5017549"/>
            <a:ext cx="749906" cy="272415"/>
          </a:xfrm>
          <a:prstGeom prst="roundRect">
            <a:avLst/>
          </a:prstGeom>
          <a:solidFill>
            <a:sysClr val="window" lastClr="FFFFFF"/>
          </a:solidFill>
          <a:ln w="22225" cap="flat" cmpd="sng" algn="ctr">
            <a:solidFill>
              <a:srgbClr val="D94E4E"/>
            </a:solidFill>
            <a:prstDash val="solid"/>
            <a:miter lim="800000"/>
          </a:ln>
          <a:effectLst/>
        </p:spPr>
        <p:txBody>
          <a:bodyPr wrap="square" rtlCol="0" anchor="ctr">
            <a:spAutoFit/>
          </a:bodyPr>
          <a:lstStyle/>
          <a:p>
            <a:pPr lvl="0" algn="ctr"/>
            <a:r>
              <a:rPr lang="en-US" altLang="ko-KR" sz="1000" b="1" spc="300" noProof="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0.7</a:t>
            </a:r>
            <a:endParaRPr kumimoji="0" lang="ko-KR" altLang="en-US" sz="1000" b="0" i="0" u="none" strike="noStrike" kern="0" cap="none" spc="0" normalizeH="0" baseline="0" noProof="0" dirty="0" smtClean="0">
              <a:ln>
                <a:noFill/>
              </a:ln>
              <a:solidFill>
                <a:srgbClr val="3A3838"/>
              </a:solidFill>
              <a:effectLst/>
              <a:uLnTx/>
              <a:uFillTx/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110" name="모서리가 둥근 직사각형 109"/>
          <p:cNvSpPr/>
          <p:nvPr/>
        </p:nvSpPr>
        <p:spPr>
          <a:xfrm>
            <a:off x="1195253" y="4455194"/>
            <a:ext cx="749906" cy="272415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spAutoFit/>
          </a:bodyPr>
          <a:lstStyle/>
          <a:p>
            <a:pPr lvl="0" algn="ctr"/>
            <a:r>
              <a:rPr lang="en-US" altLang="ko-KR" sz="1000" b="1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0.5</a:t>
            </a:r>
            <a:endParaRPr kumimoji="0" lang="ko-KR" altLang="en-US" sz="1000" b="0" i="0" u="none" strike="noStrike" kern="0" cap="none" spc="0" normalizeH="0" baseline="0" noProof="0" dirty="0" smtClean="0">
              <a:ln>
                <a:noFill/>
              </a:ln>
              <a:solidFill>
                <a:srgbClr val="3A3838"/>
              </a:solidFill>
              <a:effectLst/>
              <a:uLnTx/>
              <a:uFillTx/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111" name="모서리가 둥근 직사각형 110"/>
          <p:cNvSpPr/>
          <p:nvPr/>
        </p:nvSpPr>
        <p:spPr>
          <a:xfrm>
            <a:off x="2633690" y="5017548"/>
            <a:ext cx="749906" cy="272415"/>
          </a:xfrm>
          <a:prstGeom prst="roundRect">
            <a:avLst/>
          </a:prstGeom>
          <a:solidFill>
            <a:sysClr val="window" lastClr="FFFFFF"/>
          </a:solidFill>
          <a:ln w="22225" cap="flat" cmpd="sng" algn="ctr">
            <a:solidFill>
              <a:srgbClr val="D94E4E"/>
            </a:solidFill>
            <a:prstDash val="solid"/>
            <a:miter lim="800000"/>
          </a:ln>
          <a:effectLst/>
        </p:spPr>
        <p:txBody>
          <a:bodyPr wrap="square" rtlCol="0" anchor="ctr">
            <a:spAutoFit/>
          </a:bodyPr>
          <a:lstStyle/>
          <a:p>
            <a:pPr lvl="0" algn="ctr"/>
            <a:r>
              <a:rPr lang="en-US" altLang="ko-KR" sz="1000" b="1" spc="300" noProof="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0.7</a:t>
            </a:r>
            <a:endParaRPr kumimoji="0" lang="ko-KR" altLang="en-US" sz="1000" b="0" i="0" u="none" strike="noStrike" kern="0" cap="none" spc="0" normalizeH="0" baseline="0" noProof="0" dirty="0" smtClean="0">
              <a:ln>
                <a:noFill/>
              </a:ln>
              <a:solidFill>
                <a:srgbClr val="3A3838"/>
              </a:solidFill>
              <a:effectLst/>
              <a:uLnTx/>
              <a:uFillTx/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112" name="모서리가 둥근 직사각형 111"/>
          <p:cNvSpPr/>
          <p:nvPr/>
        </p:nvSpPr>
        <p:spPr>
          <a:xfrm>
            <a:off x="2633690" y="4455193"/>
            <a:ext cx="749906" cy="272415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spAutoFit/>
          </a:bodyPr>
          <a:lstStyle/>
          <a:p>
            <a:pPr lvl="0" algn="ctr"/>
            <a:r>
              <a:rPr lang="en-US" altLang="ko-KR" sz="1000" b="1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0.5</a:t>
            </a:r>
            <a:endParaRPr kumimoji="0" lang="ko-KR" altLang="en-US" sz="1000" b="0" i="0" u="none" strike="noStrike" kern="0" cap="none" spc="0" normalizeH="0" baseline="0" noProof="0" dirty="0" smtClean="0">
              <a:ln>
                <a:noFill/>
              </a:ln>
              <a:solidFill>
                <a:srgbClr val="3A3838"/>
              </a:solidFill>
              <a:effectLst/>
              <a:uLnTx/>
              <a:uFillTx/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113" name="모서리가 둥근 직사각형 112"/>
          <p:cNvSpPr/>
          <p:nvPr/>
        </p:nvSpPr>
        <p:spPr>
          <a:xfrm>
            <a:off x="4116916" y="4775634"/>
            <a:ext cx="749906" cy="272415"/>
          </a:xfrm>
          <a:prstGeom prst="roundRect">
            <a:avLst/>
          </a:prstGeom>
          <a:solidFill>
            <a:sysClr val="window" lastClr="FFFFFF"/>
          </a:solidFill>
          <a:ln w="22225" cap="flat" cmpd="sng" algn="ctr">
            <a:solidFill>
              <a:srgbClr val="D94E4E"/>
            </a:solidFill>
            <a:prstDash val="solid"/>
            <a:miter lim="800000"/>
          </a:ln>
          <a:effectLst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b="1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0.01</a:t>
            </a:r>
            <a:endParaRPr lang="ko-KR" altLang="en-US" sz="1000" kern="0" dirty="0">
              <a:solidFill>
                <a:srgbClr val="3A3838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114" name="모서리가 둥근 직사각형 113"/>
          <p:cNvSpPr/>
          <p:nvPr/>
        </p:nvSpPr>
        <p:spPr>
          <a:xfrm>
            <a:off x="4116916" y="5205347"/>
            <a:ext cx="749906" cy="272415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spAutoFit/>
          </a:bodyPr>
          <a:lstStyle/>
          <a:p>
            <a:pPr lvl="0" algn="ctr"/>
            <a:r>
              <a:rPr lang="en-US" altLang="ko-KR" sz="1000" b="1" spc="300" noProof="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0.02</a:t>
            </a:r>
            <a:endParaRPr kumimoji="0" lang="ko-KR" altLang="en-US" sz="1000" b="0" i="0" u="none" strike="noStrike" kern="0" cap="none" spc="0" normalizeH="0" baseline="0" noProof="0" dirty="0" smtClean="0">
              <a:ln>
                <a:noFill/>
              </a:ln>
              <a:solidFill>
                <a:srgbClr val="3A3838"/>
              </a:solidFill>
              <a:effectLst/>
              <a:uLnTx/>
              <a:uFillTx/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115" name="직사각형 114"/>
          <p:cNvSpPr/>
          <p:nvPr/>
        </p:nvSpPr>
        <p:spPr>
          <a:xfrm>
            <a:off x="4322592" y="4954601"/>
            <a:ext cx="3385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~</a:t>
            </a:r>
            <a:endParaRPr lang="ko-KR" altLang="en-US" sz="3200" dirty="0"/>
          </a:p>
        </p:txBody>
      </p:sp>
      <p:sp>
        <p:nvSpPr>
          <p:cNvPr id="116" name="직사각형 115"/>
          <p:cNvSpPr/>
          <p:nvPr/>
        </p:nvSpPr>
        <p:spPr>
          <a:xfrm>
            <a:off x="4322592" y="4507507"/>
            <a:ext cx="3385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~</a:t>
            </a:r>
            <a:endParaRPr lang="ko-KR" altLang="en-US" sz="3200" dirty="0"/>
          </a:p>
        </p:txBody>
      </p:sp>
      <p:sp>
        <p:nvSpPr>
          <p:cNvPr id="117" name="모서리가 둥근 직사각형 116"/>
          <p:cNvSpPr/>
          <p:nvPr/>
        </p:nvSpPr>
        <p:spPr>
          <a:xfrm>
            <a:off x="4116916" y="4341364"/>
            <a:ext cx="749906" cy="272415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spAutoFit/>
          </a:bodyPr>
          <a:lstStyle/>
          <a:p>
            <a:pPr lvl="0" algn="ctr"/>
            <a:r>
              <a:rPr lang="en-US" altLang="ko-KR" sz="1000" b="1" spc="300" noProof="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0.005</a:t>
            </a:r>
            <a:endParaRPr kumimoji="0" lang="ko-KR" altLang="en-US" sz="1000" b="0" i="0" u="none" strike="noStrike" kern="0" cap="none" spc="0" normalizeH="0" baseline="0" noProof="0" dirty="0" smtClean="0">
              <a:ln>
                <a:noFill/>
              </a:ln>
              <a:solidFill>
                <a:srgbClr val="3A3838"/>
              </a:solidFill>
              <a:effectLst/>
              <a:uLnTx/>
              <a:uFillTx/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grpSp>
        <p:nvGrpSpPr>
          <p:cNvPr id="120" name="그룹 119"/>
          <p:cNvGrpSpPr/>
          <p:nvPr/>
        </p:nvGrpSpPr>
        <p:grpSpPr>
          <a:xfrm>
            <a:off x="176062" y="166196"/>
            <a:ext cx="3672005" cy="400110"/>
            <a:chOff x="176062" y="166196"/>
            <a:chExt cx="3672005" cy="400110"/>
          </a:xfrm>
        </p:grpSpPr>
        <p:sp>
          <p:nvSpPr>
            <p:cNvPr id="121" name="직사각형 120"/>
            <p:cNvSpPr/>
            <p:nvPr/>
          </p:nvSpPr>
          <p:spPr>
            <a:xfrm>
              <a:off x="176062" y="189922"/>
              <a:ext cx="360000" cy="360000"/>
            </a:xfrm>
            <a:prstGeom prst="rect">
              <a:avLst/>
            </a:prstGeom>
            <a:solidFill>
              <a:srgbClr val="5D78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</a:t>
              </a:r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22" name="TextBox 121"/>
            <p:cNvSpPr txBox="1"/>
            <p:nvPr/>
          </p:nvSpPr>
          <p:spPr>
            <a:xfrm>
              <a:off x="536062" y="166196"/>
              <a:ext cx="331200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spc="6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나눔바른고딕" pitchFamily="50" charset="-127"/>
                  <a:ea typeface="나눔바른고딕" pitchFamily="50" charset="-127"/>
                </a:rPr>
                <a:t>모델 분석 프로세스</a:t>
              </a:r>
            </a:p>
          </p:txBody>
        </p:sp>
      </p:grpSp>
      <p:sp>
        <p:nvSpPr>
          <p:cNvPr id="123" name="직사각형 122"/>
          <p:cNvSpPr/>
          <p:nvPr/>
        </p:nvSpPr>
        <p:spPr>
          <a:xfrm>
            <a:off x="536062" y="875643"/>
            <a:ext cx="11134452" cy="434990"/>
          </a:xfrm>
          <a:prstGeom prst="rect">
            <a:avLst/>
          </a:prstGeom>
          <a:solidFill>
            <a:srgbClr val="5D78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ko-KR" altLang="en-US" sz="2000" b="1" spc="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데이터 맞는 </a:t>
            </a:r>
            <a:r>
              <a:rPr lang="en-US" altLang="ko-KR" sz="2000" b="1" spc="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Hyper-Parameter </a:t>
            </a:r>
            <a:r>
              <a:rPr lang="ko-KR" altLang="en-US" sz="2000" b="1" spc="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조절</a:t>
            </a:r>
            <a:endParaRPr lang="ko-KR" altLang="en-US" sz="2000" b="1" spc="6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69109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8443913" y="72151"/>
            <a:ext cx="3750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01</a:t>
            </a:r>
            <a:r>
              <a:rPr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예측 모델 소개      </a:t>
            </a:r>
            <a:r>
              <a:rPr lang="en-US" altLang="ko-KR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02</a:t>
            </a:r>
            <a:r>
              <a:rPr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최적값 찾기      </a:t>
            </a:r>
            <a:r>
              <a:rPr lang="en-US" altLang="ko-KR" sz="1200" b="1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itchFamily="50" charset="-127"/>
                <a:ea typeface="나눔바른고딕" pitchFamily="50" charset="-127"/>
              </a:rPr>
              <a:t>03 </a:t>
            </a:r>
            <a:r>
              <a:rPr lang="ko-KR" altLang="en-US" sz="1200" b="1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itchFamily="50" charset="-127"/>
                <a:ea typeface="나눔바른고딕" pitchFamily="50" charset="-127"/>
              </a:rPr>
              <a:t>추가 모델링</a:t>
            </a:r>
          </a:p>
        </p:txBody>
      </p:sp>
      <p:cxnSp>
        <p:nvCxnSpPr>
          <p:cNvPr id="15" name="직선 연결선 14"/>
          <p:cNvCxnSpPr/>
          <p:nvPr/>
        </p:nvCxnSpPr>
        <p:spPr>
          <a:xfrm flipV="1">
            <a:off x="7136647" y="447785"/>
            <a:ext cx="5057695" cy="764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/>
          <p:cNvGrpSpPr/>
          <p:nvPr/>
        </p:nvGrpSpPr>
        <p:grpSpPr>
          <a:xfrm>
            <a:off x="610815" y="1996777"/>
            <a:ext cx="3694825" cy="3217764"/>
            <a:chOff x="812635" y="2469085"/>
            <a:chExt cx="3800134" cy="3248531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33" b="7534"/>
            <a:stretch/>
          </p:blipFill>
          <p:spPr bwMode="auto">
            <a:xfrm>
              <a:off x="1181967" y="2469085"/>
              <a:ext cx="3430802" cy="28788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7" name="직사각형 26"/>
            <p:cNvSpPr/>
            <p:nvPr/>
          </p:nvSpPr>
          <p:spPr>
            <a:xfrm>
              <a:off x="812635" y="3424519"/>
              <a:ext cx="375000" cy="1206522"/>
            </a:xfrm>
            <a:prstGeom prst="rect">
              <a:avLst/>
            </a:prstGeom>
          </p:spPr>
          <p:txBody>
            <a:bodyPr vert="vert270" wrap="none">
              <a:spAutoFit/>
            </a:bodyPr>
            <a:lstStyle/>
            <a:p>
              <a:pPr algn="ctr"/>
              <a:r>
                <a:rPr lang="en-US" altLang="ko-KR" sz="1000" b="1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chemeClr val="tx2">
                      <a:lumMod val="7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F-measure</a:t>
              </a:r>
              <a:endParaRPr lang="ko-KR" altLang="en-US" sz="1000" b="1" spc="3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1953475" y="5447704"/>
              <a:ext cx="1887785" cy="269912"/>
            </a:xfrm>
            <a:prstGeom prst="rect">
              <a:avLst/>
            </a:prstGeom>
          </p:spPr>
          <p:txBody>
            <a:bodyPr vert="horz" wrap="none">
              <a:spAutoFit/>
            </a:bodyPr>
            <a:lstStyle/>
            <a:p>
              <a:pPr algn="ctr"/>
              <a:r>
                <a:rPr lang="en-US" altLang="ko-KR" sz="1000" b="1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chemeClr val="tx2">
                      <a:lumMod val="7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Threshold value</a:t>
              </a:r>
              <a:endParaRPr lang="ko-KR" altLang="en-US" sz="1000" b="1" spc="3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pic>
        <p:nvPicPr>
          <p:cNvPr id="2052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77" b="7642"/>
          <a:stretch/>
        </p:blipFill>
        <p:spPr bwMode="auto">
          <a:xfrm>
            <a:off x="4973297" y="1967750"/>
            <a:ext cx="3410857" cy="28805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9" name="직사각형 28"/>
          <p:cNvSpPr/>
          <p:nvPr/>
        </p:nvSpPr>
        <p:spPr>
          <a:xfrm>
            <a:off x="5728499" y="4951397"/>
            <a:ext cx="1885945" cy="267356"/>
          </a:xfrm>
          <a:prstGeom prst="rect">
            <a:avLst/>
          </a:prstGeom>
        </p:spPr>
        <p:txBody>
          <a:bodyPr vert="horz" wrap="none">
            <a:spAutoFit/>
          </a:bodyPr>
          <a:lstStyle/>
          <a:p>
            <a:pPr algn="ctr"/>
            <a:r>
              <a:rPr lang="en-US" altLang="ko-KR" sz="1000" b="1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Threshold value</a:t>
            </a:r>
            <a:endParaRPr lang="ko-KR" altLang="en-US" sz="1000" b="1" spc="30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tx2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4642205" y="2943163"/>
            <a:ext cx="374634" cy="1195096"/>
          </a:xfrm>
          <a:prstGeom prst="rect">
            <a:avLst/>
          </a:prstGeom>
        </p:spPr>
        <p:txBody>
          <a:bodyPr vert="vert270" wrap="none">
            <a:spAutoFit/>
          </a:bodyPr>
          <a:lstStyle/>
          <a:p>
            <a:pPr algn="ctr"/>
            <a:r>
              <a:rPr lang="en-US" altLang="ko-KR" sz="1000" b="1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F-measure</a:t>
            </a:r>
            <a:endParaRPr lang="ko-KR" altLang="en-US" sz="1000" b="1" spc="30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tx2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1" name="오른쪽 화살표 30"/>
          <p:cNvSpPr/>
          <p:nvPr/>
        </p:nvSpPr>
        <p:spPr>
          <a:xfrm>
            <a:off x="4305640" y="3490090"/>
            <a:ext cx="293017" cy="386564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5844156" y="2314433"/>
            <a:ext cx="0" cy="2351314"/>
          </a:xfrm>
          <a:prstGeom prst="line">
            <a:avLst/>
          </a:prstGeom>
          <a:ln w="28575">
            <a:solidFill>
              <a:srgbClr val="F96C6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>
            <a:off x="1830956" y="2314433"/>
            <a:ext cx="0" cy="2351314"/>
          </a:xfrm>
          <a:prstGeom prst="line">
            <a:avLst/>
          </a:prstGeom>
          <a:ln w="28575">
            <a:solidFill>
              <a:srgbClr val="F96C6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3" name="직사각형 32"/>
          <p:cNvSpPr/>
          <p:nvPr/>
        </p:nvSpPr>
        <p:spPr>
          <a:xfrm>
            <a:off x="8630897" y="2304955"/>
            <a:ext cx="3043918" cy="183330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en-US" altLang="ko-KR" sz="1600" b="1" spc="30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다음_Regular" panose="02000603060000000000" pitchFamily="2" charset="-127"/>
              <a:ea typeface="다음_Regular" panose="02000603060000000000" pitchFamily="2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8744375" y="2315471"/>
            <a:ext cx="2803894" cy="17658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spcBef>
                <a:spcPts val="600"/>
              </a:spcBef>
            </a:pPr>
            <a:r>
              <a:rPr lang="en-US" altLang="ko-KR" sz="1000" dirty="0" smtClean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latin typeface="나눔바른고딕" pitchFamily="50" charset="-127"/>
                <a:ea typeface="나눔바른고딕" pitchFamily="50" charset="-127"/>
              </a:rPr>
              <a:t>Random seed </a:t>
            </a:r>
            <a:r>
              <a:rPr lang="ko-KR" altLang="en-US" sz="1000" dirty="0" smtClean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latin typeface="나눔바른고딕" pitchFamily="50" charset="-127"/>
                <a:ea typeface="나눔바른고딕" pitchFamily="50" charset="-127"/>
              </a:rPr>
              <a:t>값을 조절하면서 </a:t>
            </a:r>
            <a:r>
              <a:rPr lang="en-US" altLang="ko-KR" sz="1000" dirty="0" smtClean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latin typeface="나눔바른고딕" pitchFamily="50" charset="-127"/>
                <a:ea typeface="나눔바른고딕" pitchFamily="50" charset="-127"/>
              </a:rPr>
              <a:t>50</a:t>
            </a:r>
            <a:r>
              <a:rPr lang="ko-KR" altLang="en-US" sz="1000" dirty="0" smtClean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latin typeface="나눔바른고딕" pitchFamily="50" charset="-127"/>
                <a:ea typeface="나눔바른고딕" pitchFamily="50" charset="-127"/>
              </a:rPr>
              <a:t>회의 모델링을 시행하고 </a:t>
            </a:r>
            <a:r>
              <a:rPr lang="en-US" altLang="ko-KR" sz="1000" dirty="0" smtClean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latin typeface="나눔바른고딕" pitchFamily="50" charset="-127"/>
                <a:ea typeface="나눔바른고딕" pitchFamily="50" charset="-127"/>
              </a:rPr>
              <a:t>F-measure</a:t>
            </a:r>
            <a:r>
              <a:rPr lang="ko-KR" altLang="en-US" sz="1000" dirty="0" smtClean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latin typeface="나눔바른고딕" pitchFamily="50" charset="-127"/>
                <a:ea typeface="나눔바른고딕" pitchFamily="50" charset="-127"/>
              </a:rPr>
              <a:t>의 값이 최대가 되는 지점과 그래프의 기울기가 평평한</a:t>
            </a:r>
            <a:r>
              <a:rPr lang="en-US" altLang="ko-KR" sz="1000" dirty="0" smtClean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latin typeface="나눔바른고딕" pitchFamily="50" charset="-127"/>
                <a:ea typeface="나눔바른고딕" pitchFamily="50" charset="-127"/>
              </a:rPr>
              <a:t>(=Threshold</a:t>
            </a:r>
            <a:r>
              <a:rPr lang="ko-KR" altLang="en-US" sz="1000" dirty="0" smtClean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latin typeface="나눔바른고딕" pitchFamily="50" charset="-127"/>
                <a:ea typeface="나눔바른고딕" pitchFamily="50" charset="-127"/>
              </a:rPr>
              <a:t>의 변화에 </a:t>
            </a:r>
            <a:r>
              <a:rPr lang="en-US" altLang="ko-KR" sz="1000" dirty="0" smtClean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latin typeface="나눔바른고딕" pitchFamily="50" charset="-127"/>
                <a:ea typeface="나눔바른고딕" pitchFamily="50" charset="-127"/>
              </a:rPr>
              <a:t>F-measure</a:t>
            </a:r>
            <a:r>
              <a:rPr lang="ko-KR" altLang="en-US" sz="1000" dirty="0" smtClean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latin typeface="나눔바른고딕" pitchFamily="50" charset="-127"/>
                <a:ea typeface="나눔바른고딕" pitchFamily="50" charset="-127"/>
              </a:rPr>
              <a:t>가 민감하게 반응하지 않는</a:t>
            </a:r>
            <a:r>
              <a:rPr lang="en-US" altLang="ko-KR" sz="1000" dirty="0" smtClean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latin typeface="나눔바른고딕" pitchFamily="50" charset="-127"/>
                <a:ea typeface="나눔바른고딕" pitchFamily="50" charset="-127"/>
              </a:rPr>
              <a:t>) </a:t>
            </a:r>
            <a:r>
              <a:rPr lang="ko-KR" altLang="en-US" sz="1000" dirty="0" smtClean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latin typeface="나눔바른고딕" pitchFamily="50" charset="-127"/>
                <a:ea typeface="나눔바른고딕" pitchFamily="50" charset="-127"/>
              </a:rPr>
              <a:t>지점을 </a:t>
            </a:r>
            <a:r>
              <a:rPr lang="en-US" altLang="ko-KR" sz="1000" dirty="0" smtClean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latin typeface="나눔바른고딕" pitchFamily="50" charset="-127"/>
                <a:ea typeface="나눔바른고딕" pitchFamily="50" charset="-127"/>
              </a:rPr>
              <a:t>heuristic method</a:t>
            </a:r>
            <a:r>
              <a:rPr lang="ko-KR" altLang="en-US" sz="1000" dirty="0" smtClean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latin typeface="나눔바른고딕" pitchFamily="50" charset="-127"/>
                <a:ea typeface="나눔바른고딕" pitchFamily="50" charset="-127"/>
              </a:rPr>
              <a:t>를 통해 찾아냈다</a:t>
            </a:r>
            <a:r>
              <a:rPr lang="en-US" altLang="ko-KR" sz="1000" dirty="0" smtClean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latin typeface="나눔바른고딕" pitchFamily="50" charset="-127"/>
                <a:ea typeface="나눔바른고딕" pitchFamily="50" charset="-127"/>
              </a:rPr>
              <a:t>.</a:t>
            </a:r>
          </a:p>
          <a:p>
            <a:pPr lvl="0">
              <a:lnSpc>
                <a:spcPct val="150000"/>
              </a:lnSpc>
              <a:spcBef>
                <a:spcPts val="600"/>
              </a:spcBef>
            </a:pPr>
            <a:r>
              <a:rPr lang="en-US" altLang="ko-KR" sz="1000" dirty="0" smtClean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latin typeface="나눔바른고딕" pitchFamily="50" charset="-127"/>
                <a:ea typeface="나눔바른고딕" pitchFamily="50" charset="-127"/>
              </a:rPr>
              <a:t>50</a:t>
            </a:r>
            <a:r>
              <a:rPr lang="ko-KR" altLang="en-US" sz="1000" dirty="0" smtClean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latin typeface="나눔바른고딕" pitchFamily="50" charset="-127"/>
                <a:ea typeface="나눔바른고딕" pitchFamily="50" charset="-127"/>
              </a:rPr>
              <a:t>회의 </a:t>
            </a:r>
            <a:r>
              <a:rPr lang="en-US" altLang="ko-KR" sz="1000" dirty="0" smtClean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latin typeface="나눔바른고딕" pitchFamily="50" charset="-127"/>
                <a:ea typeface="나눔바른고딕" pitchFamily="50" charset="-127"/>
              </a:rPr>
              <a:t>Threshold</a:t>
            </a:r>
            <a:r>
              <a:rPr lang="ko-KR" altLang="en-US" sz="1000" dirty="0" smtClean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latin typeface="나눔바른고딕" pitchFamily="50" charset="-127"/>
                <a:ea typeface="나눔바른고딕" pitchFamily="50" charset="-127"/>
              </a:rPr>
              <a:t>의</a:t>
            </a:r>
            <a:r>
              <a:rPr lang="en-US" altLang="ko-KR" sz="1000" dirty="0" smtClean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latin typeface="나눔바른고딕" pitchFamily="50" charset="-127"/>
                <a:ea typeface="나눔바른고딕" pitchFamily="50" charset="-127"/>
              </a:rPr>
              <a:t> average</a:t>
            </a:r>
            <a:r>
              <a:rPr lang="ko-KR" altLang="en-US" sz="1000" dirty="0" smtClean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latin typeface="나눔바른고딕" pitchFamily="50" charset="-127"/>
                <a:ea typeface="나눔바른고딕" pitchFamily="50" charset="-127"/>
              </a:rPr>
              <a:t>를 구해서 다음과 같은 그래프를 만들고 최적의 </a:t>
            </a:r>
            <a:r>
              <a:rPr lang="en-US" altLang="ko-KR" sz="1000" dirty="0" smtClean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latin typeface="나눔바른고딕" pitchFamily="50" charset="-127"/>
                <a:ea typeface="나눔바른고딕" pitchFamily="50" charset="-127"/>
              </a:rPr>
              <a:t>Threshold</a:t>
            </a:r>
            <a:r>
              <a:rPr lang="ko-KR" altLang="en-US" sz="1000" dirty="0" smtClean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latin typeface="나눔바른고딕" pitchFamily="50" charset="-127"/>
                <a:ea typeface="나눔바른고딕" pitchFamily="50" charset="-127"/>
              </a:rPr>
              <a:t>를 정하였다</a:t>
            </a:r>
            <a:r>
              <a:rPr lang="en-US" altLang="ko-KR" sz="1000" dirty="0" smtClean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latin typeface="나눔바른고딕" pitchFamily="50" charset="-127"/>
                <a:ea typeface="나눔바른고딕" pitchFamily="50" charset="-127"/>
              </a:rPr>
              <a:t>.</a:t>
            </a:r>
            <a:endParaRPr lang="en-US" altLang="ko-KR" sz="1000" dirty="0">
              <a:ln>
                <a:solidFill>
                  <a:prstClr val="black">
                    <a:alpha val="0"/>
                  </a:prstClr>
                </a:solidFill>
              </a:ln>
              <a:solidFill>
                <a:prstClr val="black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721242" y="4723731"/>
            <a:ext cx="362857" cy="1953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5601598" y="4651233"/>
            <a:ext cx="486031" cy="338554"/>
          </a:xfrm>
          <a:prstGeom prst="rect">
            <a:avLst/>
          </a:prstGeom>
        </p:spPr>
        <p:txBody>
          <a:bodyPr vert="horz" wrap="none">
            <a:spAutoFit/>
          </a:bodyPr>
          <a:lstStyle/>
          <a:p>
            <a:pPr algn="ctr"/>
            <a:r>
              <a:rPr lang="en-US" altLang="ko-KR" sz="1600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F96C6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0.2</a:t>
            </a:r>
            <a:endParaRPr lang="ko-KR" altLang="en-US" sz="1600" b="1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rgbClr val="F96C6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8630897" y="4384888"/>
            <a:ext cx="3043918" cy="45415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800"/>
              </a:spcBef>
            </a:pPr>
            <a:r>
              <a:rPr lang="en-US" altLang="ko-KR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Optimal Threshold : </a:t>
            </a:r>
            <a:r>
              <a:rPr lang="en-US" altLang="ko-KR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F96C6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0.2</a:t>
            </a:r>
            <a:endParaRPr lang="en-US" altLang="ko-KR" b="1" dirty="0" smtClean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8670233" y="5371057"/>
            <a:ext cx="2074927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F-measure : </a:t>
            </a:r>
            <a:r>
              <a:rPr lang="en-US" altLang="ko-KR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0.36</a:t>
            </a:r>
          </a:p>
          <a:p>
            <a:pPr algn="r"/>
            <a:r>
              <a:rPr lang="en-US" altLang="ko-KR" sz="12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(0.5</a:t>
            </a:r>
            <a:r>
              <a:rPr lang="ko-KR" altLang="en-US" sz="12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기준</a:t>
            </a:r>
            <a:r>
              <a:rPr lang="en-US" altLang="ko-KR" sz="12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)</a:t>
            </a:r>
            <a:r>
              <a:rPr lang="en-US" altLang="ko-KR" sz="12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</a:t>
            </a:r>
            <a:endParaRPr lang="ko-KR" altLang="en-US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9" name="오른쪽 화살표 38"/>
          <p:cNvSpPr/>
          <p:nvPr/>
        </p:nvSpPr>
        <p:spPr>
          <a:xfrm>
            <a:off x="10689350" y="5434559"/>
            <a:ext cx="246740" cy="193742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10943121" y="5375792"/>
            <a:ext cx="6575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F96C61"/>
                </a:solidFill>
                <a:latin typeface="나눔바른고딕" pitchFamily="50" charset="-127"/>
                <a:ea typeface="나눔바른고딕" pitchFamily="50" charset="-127"/>
              </a:rPr>
              <a:t>0.46</a:t>
            </a:r>
            <a:endParaRPr lang="ko-KR" altLang="en-US" dirty="0">
              <a:solidFill>
                <a:srgbClr val="F96C61"/>
              </a:solidFill>
            </a:endParaRPr>
          </a:p>
        </p:txBody>
      </p:sp>
      <p:grpSp>
        <p:nvGrpSpPr>
          <p:cNvPr id="38" name="그룹 37"/>
          <p:cNvGrpSpPr/>
          <p:nvPr/>
        </p:nvGrpSpPr>
        <p:grpSpPr>
          <a:xfrm>
            <a:off x="176062" y="166196"/>
            <a:ext cx="3672005" cy="400110"/>
            <a:chOff x="176062" y="166196"/>
            <a:chExt cx="3672005" cy="400110"/>
          </a:xfrm>
        </p:grpSpPr>
        <p:sp>
          <p:nvSpPr>
            <p:cNvPr id="40" name="직사각형 39"/>
            <p:cNvSpPr/>
            <p:nvPr/>
          </p:nvSpPr>
          <p:spPr>
            <a:xfrm>
              <a:off x="176062" y="189922"/>
              <a:ext cx="360000" cy="360000"/>
            </a:xfrm>
            <a:prstGeom prst="rect">
              <a:avLst/>
            </a:prstGeom>
            <a:solidFill>
              <a:srgbClr val="5D78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</a:t>
              </a:r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536062" y="166196"/>
              <a:ext cx="331200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spc="6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나눔바른고딕" pitchFamily="50" charset="-127"/>
                  <a:ea typeface="나눔바른고딕" pitchFamily="50" charset="-127"/>
                </a:rPr>
                <a:t>모델 분석 프로세스</a:t>
              </a:r>
            </a:p>
          </p:txBody>
        </p:sp>
      </p:grpSp>
      <p:sp>
        <p:nvSpPr>
          <p:cNvPr id="42" name="직사각형 41"/>
          <p:cNvSpPr/>
          <p:nvPr/>
        </p:nvSpPr>
        <p:spPr>
          <a:xfrm>
            <a:off x="536062" y="875643"/>
            <a:ext cx="11134452" cy="434990"/>
          </a:xfrm>
          <a:prstGeom prst="rect">
            <a:avLst/>
          </a:prstGeom>
          <a:solidFill>
            <a:srgbClr val="5D78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ko-KR" sz="2000" b="1" spc="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Heuristic Method</a:t>
            </a:r>
            <a:r>
              <a:rPr lang="ko-KR" altLang="en-US" sz="2000" b="1" spc="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를 통해 최적의 </a:t>
            </a:r>
            <a:r>
              <a:rPr lang="en-US" altLang="ko-KR" sz="2000" b="1" spc="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Threshold </a:t>
            </a:r>
            <a:r>
              <a:rPr lang="ko-KR" altLang="en-US" sz="2000" b="1" spc="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찾기</a:t>
            </a:r>
            <a:endParaRPr lang="ko-KR" altLang="en-US" sz="2000" b="1" spc="6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43322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8443913" y="72151"/>
            <a:ext cx="3750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01</a:t>
            </a:r>
            <a:r>
              <a:rPr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예측 모델 소개      </a:t>
            </a:r>
            <a:r>
              <a:rPr lang="en-US" altLang="ko-KR" sz="1200" b="1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itchFamily="50" charset="-127"/>
                <a:ea typeface="나눔바른고딕" pitchFamily="50" charset="-127"/>
              </a:rPr>
              <a:t>02</a:t>
            </a:r>
            <a:r>
              <a:rPr lang="ko-KR" altLang="en-US" sz="1200" b="1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itchFamily="50" charset="-127"/>
                <a:ea typeface="나눔바른고딕" pitchFamily="50" charset="-127"/>
              </a:rPr>
              <a:t> 최적값 찾기      </a:t>
            </a:r>
            <a:r>
              <a:rPr lang="en-US" altLang="ko-KR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03 </a:t>
            </a:r>
            <a:r>
              <a:rPr lang="ko-KR" altLang="en-US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추가 모델링</a:t>
            </a:r>
            <a:endParaRPr lang="ko-KR" altLang="en-US" sz="1200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 flipV="1">
            <a:off x="7136647" y="447785"/>
            <a:ext cx="5057695" cy="764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0" name="표 1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8754797"/>
              </p:ext>
            </p:extLst>
          </p:nvPr>
        </p:nvGraphicFramePr>
        <p:xfrm>
          <a:off x="536063" y="2546336"/>
          <a:ext cx="11134454" cy="1352323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3307203"/>
                <a:gridCol w="2820733"/>
                <a:gridCol w="2503259"/>
                <a:gridCol w="2503259"/>
              </a:tblGrid>
              <a:tr h="4441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kern="1200" spc="300" dirty="0" smtClean="0">
                          <a:ln>
                            <a:solidFill>
                              <a:srgbClr val="5B9BD5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Model(10 fold</a:t>
                      </a:r>
                      <a:r>
                        <a:rPr lang="en-US" altLang="ko-KR" sz="1600" b="1" kern="1200" spc="300" baseline="0" dirty="0" smtClean="0">
                          <a:ln>
                            <a:solidFill>
                              <a:srgbClr val="5B9BD5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 CV mean)</a:t>
                      </a:r>
                      <a:endParaRPr lang="ko-KR" altLang="en-US" sz="1600" b="1" kern="1200" spc="300" dirty="0">
                        <a:ln>
                          <a:solidFill>
                            <a:srgbClr val="5B9BD5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chemeClr val="tx2">
                            <a:lumMod val="7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kern="1200" spc="300" dirty="0" smtClean="0">
                          <a:ln>
                            <a:solidFill>
                              <a:srgbClr val="5B9BD5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Precision</a:t>
                      </a:r>
                      <a:endParaRPr lang="ko-KR" altLang="en-US" sz="2000" b="1" kern="1200" spc="300" dirty="0" smtClean="0">
                        <a:ln>
                          <a:solidFill>
                            <a:srgbClr val="5B9BD5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chemeClr val="tx2">
                            <a:lumMod val="7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kern="1200" spc="300" dirty="0" smtClean="0">
                          <a:ln>
                            <a:solidFill>
                              <a:srgbClr val="5B9BD5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Recall</a:t>
                      </a:r>
                      <a:endParaRPr lang="ko-KR" altLang="en-US" sz="2000" b="1" kern="1200" spc="300" dirty="0">
                        <a:ln>
                          <a:solidFill>
                            <a:srgbClr val="5B9BD5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chemeClr val="tx2">
                            <a:lumMod val="7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kern="1200" spc="300" dirty="0" smtClean="0">
                          <a:ln>
                            <a:solidFill>
                              <a:srgbClr val="5B9BD5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F-score</a:t>
                      </a:r>
                      <a:endParaRPr lang="ko-KR" altLang="en-US" sz="2000" b="1" kern="1200" spc="300" dirty="0">
                        <a:ln>
                          <a:solidFill>
                            <a:srgbClr val="5B9BD5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chemeClr val="tx2">
                            <a:lumMod val="7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/>
                </a:tc>
              </a:tr>
              <a:tr h="4541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kern="1200" spc="300" dirty="0" smtClean="0">
                          <a:ln>
                            <a:solidFill>
                              <a:srgbClr val="5B9BD5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GBM</a:t>
                      </a:r>
                      <a:endParaRPr lang="ko-KR" altLang="en-US" sz="2000" b="1" kern="1200" spc="300" dirty="0">
                        <a:ln>
                          <a:solidFill>
                            <a:srgbClr val="5B9BD5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chemeClr val="tx2">
                            <a:lumMod val="7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kern="1200" spc="300" dirty="0" smtClean="0">
                          <a:ln>
                            <a:solidFill>
                              <a:srgbClr val="5B9BD5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0.42787975</a:t>
                      </a:r>
                      <a:endParaRPr lang="ko-KR" altLang="en-US" sz="2000" b="0" kern="1200" spc="300" dirty="0">
                        <a:ln>
                          <a:solidFill>
                            <a:srgbClr val="5B9BD5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chemeClr val="tx2">
                            <a:lumMod val="7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kern="1200" spc="300" dirty="0" smtClean="0">
                          <a:ln>
                            <a:solidFill>
                              <a:srgbClr val="5B9BD5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0.5209834</a:t>
                      </a:r>
                      <a:endParaRPr lang="ko-KR" altLang="en-US" sz="2000" b="0" kern="1200" spc="300" dirty="0">
                        <a:ln>
                          <a:solidFill>
                            <a:srgbClr val="5B9BD5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chemeClr val="tx2">
                            <a:lumMod val="7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kern="1200" spc="300" dirty="0" smtClean="0">
                          <a:ln>
                            <a:solidFill>
                              <a:srgbClr val="5B9BD5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0.46676928</a:t>
                      </a:r>
                      <a:endParaRPr lang="ko-KR" altLang="en-US" sz="2000" b="0" kern="1200" spc="300" dirty="0">
                        <a:ln>
                          <a:solidFill>
                            <a:srgbClr val="5B9BD5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chemeClr val="tx2">
                            <a:lumMod val="7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/>
                </a:tc>
              </a:tr>
              <a:tr h="4541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kern="1200" spc="300" dirty="0" smtClean="0">
                          <a:ln>
                            <a:solidFill>
                              <a:srgbClr val="5B9BD5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XGB</a:t>
                      </a:r>
                      <a:endParaRPr lang="ko-KR" altLang="en-US" sz="2000" b="1" kern="1200" spc="300" dirty="0">
                        <a:ln>
                          <a:solidFill>
                            <a:srgbClr val="5B9BD5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chemeClr val="tx2">
                            <a:lumMod val="7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kern="1200" spc="300" dirty="0" smtClean="0">
                          <a:ln>
                            <a:solidFill>
                              <a:srgbClr val="5B9BD5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0.43551828</a:t>
                      </a:r>
                      <a:endParaRPr lang="ko-KR" altLang="en-US" sz="2000" b="0" kern="1200" spc="300" dirty="0">
                        <a:ln>
                          <a:solidFill>
                            <a:srgbClr val="5B9BD5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chemeClr val="tx2">
                            <a:lumMod val="7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kern="1200" spc="300" dirty="0" smtClean="0">
                          <a:ln>
                            <a:solidFill>
                              <a:srgbClr val="5B9BD5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0.5421391</a:t>
                      </a:r>
                      <a:endParaRPr lang="ko-KR" altLang="en-US" sz="2000" b="0" kern="1200" spc="300" dirty="0">
                        <a:ln>
                          <a:solidFill>
                            <a:srgbClr val="5B9BD5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chemeClr val="tx2">
                            <a:lumMod val="7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kern="1200" spc="300" dirty="0" smtClean="0">
                          <a:ln>
                            <a:solidFill>
                              <a:srgbClr val="5B9BD5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F96C6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0.4830148</a:t>
                      </a:r>
                      <a:endParaRPr lang="ko-KR" altLang="en-US" sz="2000" b="1" kern="1200" spc="300" dirty="0">
                        <a:ln>
                          <a:solidFill>
                            <a:srgbClr val="5B9BD5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F96C6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16" name="오른쪽 화살표 15"/>
          <p:cNvSpPr/>
          <p:nvPr/>
        </p:nvSpPr>
        <p:spPr>
          <a:xfrm rot="5400000">
            <a:off x="6148979" y="4136397"/>
            <a:ext cx="246740" cy="386564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620242" y="4920342"/>
            <a:ext cx="11134452" cy="98697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1214736" y="5236916"/>
            <a:ext cx="10116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Q.</a:t>
            </a:r>
            <a:r>
              <a:rPr lang="ko-KR" altLang="en-US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분류 방식이 다른 모델과 </a:t>
            </a:r>
            <a:r>
              <a:rPr lang="ko-KR" altLang="en-US" b="1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앙상블하여</a:t>
            </a:r>
            <a:r>
              <a:rPr lang="ko-KR" altLang="en-US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 좀 더 높은 </a:t>
            </a:r>
            <a:r>
              <a:rPr lang="en-US" altLang="ko-KR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Precision</a:t>
            </a:r>
            <a:r>
              <a:rPr lang="ko-KR" altLang="en-US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과 </a:t>
            </a:r>
            <a:r>
              <a:rPr lang="en-US" altLang="ko-KR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Recall </a:t>
            </a:r>
            <a:r>
              <a:rPr lang="ko-KR" altLang="en-US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값을 얻을 수 있지 않을까</a:t>
            </a:r>
            <a:r>
              <a:rPr lang="en-US" altLang="ko-KR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?</a:t>
            </a:r>
            <a:endParaRPr lang="en-US" altLang="ko-KR" b="1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itchFamily="50" charset="-127"/>
              <a:ea typeface="나눔바른고딕" pitchFamily="50" charset="-127"/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176062" y="166196"/>
            <a:ext cx="3672005" cy="400110"/>
            <a:chOff x="176062" y="166196"/>
            <a:chExt cx="3672005" cy="400110"/>
          </a:xfrm>
        </p:grpSpPr>
        <p:sp>
          <p:nvSpPr>
            <p:cNvPr id="27" name="직사각형 26"/>
            <p:cNvSpPr/>
            <p:nvPr/>
          </p:nvSpPr>
          <p:spPr>
            <a:xfrm>
              <a:off x="176062" y="189922"/>
              <a:ext cx="360000" cy="360000"/>
            </a:xfrm>
            <a:prstGeom prst="rect">
              <a:avLst/>
            </a:prstGeom>
            <a:solidFill>
              <a:srgbClr val="5D78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</a:t>
              </a:r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536062" y="166196"/>
              <a:ext cx="331200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spc="6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나눔바른고딕" pitchFamily="50" charset="-127"/>
                  <a:ea typeface="나눔바른고딕" pitchFamily="50" charset="-127"/>
                </a:rPr>
                <a:t>모델 분석 프로세스</a:t>
              </a:r>
            </a:p>
          </p:txBody>
        </p:sp>
      </p:grpSp>
      <p:sp>
        <p:nvSpPr>
          <p:cNvPr id="29" name="직사각형 28"/>
          <p:cNvSpPr/>
          <p:nvPr/>
        </p:nvSpPr>
        <p:spPr>
          <a:xfrm>
            <a:off x="536062" y="875643"/>
            <a:ext cx="11134452" cy="434990"/>
          </a:xfrm>
          <a:prstGeom prst="rect">
            <a:avLst/>
          </a:prstGeom>
          <a:solidFill>
            <a:srgbClr val="5D78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ko-KR" sz="2000" b="1" spc="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GBM</a:t>
            </a:r>
            <a:r>
              <a:rPr lang="ko-KR" altLang="en-US" sz="2000" b="1" spc="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모델과 </a:t>
            </a:r>
            <a:r>
              <a:rPr lang="en-US" altLang="ko-KR" sz="2000" b="1" spc="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XGB</a:t>
            </a:r>
            <a:r>
              <a:rPr lang="ko-KR" altLang="en-US" sz="2000" b="1" spc="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모델의 </a:t>
            </a:r>
            <a:r>
              <a:rPr lang="en-US" altLang="ko-KR" sz="2000" b="1" spc="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F-Score</a:t>
            </a:r>
            <a:endParaRPr lang="ko-KR" altLang="en-US" sz="2000" b="1" spc="6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80537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8443913" y="72151"/>
            <a:ext cx="3750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01</a:t>
            </a:r>
            <a:r>
              <a:rPr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예측 모델 소개      </a:t>
            </a:r>
            <a:r>
              <a:rPr lang="en-US" altLang="ko-KR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02</a:t>
            </a:r>
            <a:r>
              <a:rPr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최적값 찾기      </a:t>
            </a:r>
            <a:r>
              <a:rPr lang="en-US" altLang="ko-KR" sz="1200" b="1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itchFamily="50" charset="-127"/>
                <a:ea typeface="나눔바른고딕" pitchFamily="50" charset="-127"/>
              </a:rPr>
              <a:t>03 </a:t>
            </a:r>
            <a:r>
              <a:rPr lang="ko-KR" altLang="en-US" sz="1200" b="1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itchFamily="50" charset="-127"/>
                <a:ea typeface="나눔바른고딕" pitchFamily="50" charset="-127"/>
              </a:rPr>
              <a:t>추가 모델링</a:t>
            </a:r>
          </a:p>
        </p:txBody>
      </p:sp>
      <p:cxnSp>
        <p:nvCxnSpPr>
          <p:cNvPr id="15" name="직선 연결선 14"/>
          <p:cNvCxnSpPr/>
          <p:nvPr/>
        </p:nvCxnSpPr>
        <p:spPr>
          <a:xfrm flipV="1">
            <a:off x="7136647" y="447785"/>
            <a:ext cx="5057695" cy="764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>
          <a:xfrm>
            <a:off x="650831" y="2191502"/>
            <a:ext cx="4868646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ko-KR" sz="9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Meta Learner</a:t>
            </a:r>
            <a:r>
              <a:rPr lang="ko-KR" altLang="en-US" sz="9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의 개념으로 여러 </a:t>
            </a:r>
            <a:r>
              <a:rPr lang="ko-KR" altLang="en-US" sz="9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모델</a:t>
            </a:r>
            <a:r>
              <a:rPr lang="en-US" altLang="ko-KR" sz="9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(Base Learner)</a:t>
            </a:r>
            <a:r>
              <a:rPr lang="ko-KR" altLang="en-US" sz="9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을 </a:t>
            </a:r>
            <a:r>
              <a:rPr lang="ko-KR" altLang="en-US" sz="90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앙상블해서</a:t>
            </a:r>
            <a:r>
              <a:rPr lang="ko-KR" altLang="en-US" sz="9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sz="9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예측하는 </a:t>
            </a:r>
            <a:r>
              <a:rPr lang="ko-KR" altLang="en-US" sz="9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방법</a:t>
            </a:r>
            <a:r>
              <a:rPr lang="en-US" altLang="ko-KR" sz="9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.</a:t>
            </a:r>
          </a:p>
          <a:p>
            <a:pPr>
              <a:spcBef>
                <a:spcPts val="600"/>
              </a:spcBef>
            </a:pPr>
            <a:r>
              <a:rPr lang="en-US" altLang="ko-KR" sz="9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Base learner</a:t>
            </a:r>
            <a:r>
              <a:rPr lang="ko-KR" altLang="en-US" sz="9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에서 도출된 </a:t>
            </a:r>
            <a:r>
              <a:rPr lang="ko-KR" altLang="en-US" sz="90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예측값을</a:t>
            </a:r>
            <a:r>
              <a:rPr lang="ko-KR" altLang="en-US" sz="9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en-US" altLang="ko-KR" sz="9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Stacked Model</a:t>
            </a:r>
            <a:r>
              <a:rPr lang="ko-KR" altLang="en-US" sz="9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의 </a:t>
            </a:r>
            <a:r>
              <a:rPr lang="en-US" altLang="ko-KR" sz="9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meta feature</a:t>
            </a:r>
            <a:r>
              <a:rPr lang="ko-KR" altLang="en-US" sz="9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로 사용해서 어떤 </a:t>
            </a:r>
            <a:r>
              <a:rPr lang="en-US" altLang="ko-KR" sz="9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base </a:t>
            </a:r>
            <a:r>
              <a:rPr lang="ko-KR" altLang="en-US" sz="9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모델이 어디서 좋은 성능을 발휘하는지 잘 구분할 수 있다</a:t>
            </a:r>
            <a:r>
              <a:rPr lang="en-US" altLang="ko-KR" sz="9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.</a:t>
            </a:r>
            <a:endParaRPr lang="en-US" altLang="ko-KR" sz="90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itchFamily="50" charset="-127"/>
              <a:ea typeface="나눔바른고딕" pitchFamily="50" charset="-127"/>
            </a:endParaRPr>
          </a:p>
          <a:p>
            <a:pPr>
              <a:spcBef>
                <a:spcPts val="600"/>
              </a:spcBef>
            </a:pPr>
            <a:r>
              <a:rPr lang="ko-KR" altLang="en-US" sz="9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다른 앙상블 기법인 </a:t>
            </a:r>
            <a:r>
              <a:rPr lang="ko-KR" altLang="en-US" sz="90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배깅</a:t>
            </a:r>
            <a:r>
              <a:rPr lang="en-US" altLang="ko-KR" sz="9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(bagging)</a:t>
            </a:r>
            <a:r>
              <a:rPr lang="ko-KR" altLang="en-US" sz="9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과</a:t>
            </a:r>
            <a:r>
              <a:rPr lang="en-US" altLang="ko-KR" sz="9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sz="900" dirty="0" err="1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부스팅</a:t>
            </a:r>
            <a:r>
              <a:rPr lang="en-US" altLang="ko-KR" sz="9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(boosting)</a:t>
            </a:r>
            <a:r>
              <a:rPr lang="ko-KR" altLang="en-US" sz="9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과 다르게 서로 </a:t>
            </a:r>
            <a:r>
              <a:rPr lang="ko-KR" altLang="en-US" sz="9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다른</a:t>
            </a:r>
            <a:r>
              <a:rPr lang="en-US" altLang="ko-KR" sz="9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sz="9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타입의 </a:t>
            </a:r>
            <a:r>
              <a:rPr lang="ko-KR" altLang="en-US" sz="9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모델을 </a:t>
            </a:r>
            <a:r>
              <a:rPr lang="ko-KR" altLang="en-US" sz="9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결합 해 모델 별 </a:t>
            </a:r>
            <a:r>
              <a:rPr lang="en-US" altLang="ko-KR" sz="9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feature selection</a:t>
            </a:r>
            <a:r>
              <a:rPr lang="ko-KR" altLang="en-US" sz="9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과 각각의 모델링의 병렬 작업이 가능하다</a:t>
            </a:r>
            <a:r>
              <a:rPr lang="en-US" altLang="ko-KR" sz="9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. </a:t>
            </a:r>
            <a:endParaRPr lang="en-US" altLang="ko-KR" sz="90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16" name="직선 연결선 15"/>
          <p:cNvCxnSpPr/>
          <p:nvPr/>
        </p:nvCxnSpPr>
        <p:spPr>
          <a:xfrm>
            <a:off x="675109" y="2098478"/>
            <a:ext cx="4844368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675109" y="3222390"/>
            <a:ext cx="4844368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863434" y="2011142"/>
            <a:ext cx="1379216" cy="180360"/>
          </a:xfrm>
          <a:prstGeom prst="rect">
            <a:avLst/>
          </a:prstGeom>
          <a:pattFill prst="pct40">
            <a:fgClr>
              <a:schemeClr val="tx1">
                <a:lumMod val="85000"/>
                <a:lumOff val="15000"/>
              </a:schemeClr>
            </a:fgClr>
            <a:bgClr>
              <a:schemeClr val="tx1">
                <a:lumMod val="75000"/>
                <a:lumOff val="2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ko-KR" sz="1000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What is Stacking? </a:t>
            </a:r>
            <a:endParaRPr lang="en-US" altLang="ko-KR" sz="1000" b="1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31" name="직선 연결선 30"/>
          <p:cNvCxnSpPr/>
          <p:nvPr/>
        </p:nvCxnSpPr>
        <p:spPr>
          <a:xfrm flipH="1">
            <a:off x="5905375" y="2042984"/>
            <a:ext cx="16677" cy="418085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/>
          <p:cNvSpPr/>
          <p:nvPr/>
        </p:nvSpPr>
        <p:spPr>
          <a:xfrm>
            <a:off x="639999" y="4086988"/>
            <a:ext cx="4995590" cy="204623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800"/>
              </a:spcBef>
            </a:pPr>
            <a:r>
              <a:rPr lang="en-US" altLang="ko-KR" sz="14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 1</a:t>
            </a:r>
            <a:r>
              <a:rPr lang="en-US" altLang="ko-KR" sz="1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. Training </a:t>
            </a:r>
            <a:r>
              <a:rPr lang="en-US" altLang="ko-KR" sz="14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set</a:t>
            </a:r>
            <a:r>
              <a:rPr lang="ko-KR" altLang="en-US" sz="14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을 </a:t>
            </a:r>
            <a:r>
              <a:rPr lang="ko-KR" altLang="en-US" sz="140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두개로</a:t>
            </a:r>
            <a:r>
              <a:rPr lang="ko-KR" altLang="en-US" sz="14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 분리한다</a:t>
            </a:r>
            <a:r>
              <a:rPr lang="en-US" altLang="ko-KR" sz="14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.</a:t>
            </a:r>
          </a:p>
          <a:p>
            <a:pPr>
              <a:spcBef>
                <a:spcPts val="800"/>
              </a:spcBef>
            </a:pPr>
            <a:r>
              <a:rPr lang="en-US" altLang="ko-KR" sz="14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 2. </a:t>
            </a:r>
            <a:r>
              <a:rPr lang="ko-KR" altLang="en-US" sz="140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첫번째</a:t>
            </a:r>
            <a:r>
              <a:rPr lang="ko-KR" altLang="en-US" sz="14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 부분을 가지고 몇몇 기본 </a:t>
            </a:r>
            <a:r>
              <a:rPr lang="ko-KR" altLang="en-US" sz="140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학습기</a:t>
            </a:r>
            <a:r>
              <a:rPr lang="en-US" altLang="ko-KR" sz="14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(base learner)</a:t>
            </a:r>
            <a:r>
              <a:rPr lang="ko-KR" altLang="en-US" sz="14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를 </a:t>
            </a:r>
            <a:r>
              <a:rPr lang="en-US" altLang="ko-KR" sz="14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train </a:t>
            </a:r>
            <a:r>
              <a:rPr lang="ko-KR" altLang="en-US" sz="14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한다</a:t>
            </a:r>
            <a:r>
              <a:rPr lang="en-US" altLang="ko-KR" sz="14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.</a:t>
            </a:r>
          </a:p>
          <a:p>
            <a:pPr>
              <a:spcBef>
                <a:spcPts val="800"/>
              </a:spcBef>
            </a:pPr>
            <a:r>
              <a:rPr lang="en-US" altLang="ko-KR" sz="14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 3. </a:t>
            </a:r>
            <a:r>
              <a:rPr lang="ko-KR" altLang="en-US" sz="140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두번째</a:t>
            </a:r>
            <a:r>
              <a:rPr lang="ko-KR" altLang="en-US" sz="14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 부분으로 </a:t>
            </a:r>
            <a:r>
              <a:rPr lang="en-US" altLang="ko-KR" sz="14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base learner </a:t>
            </a:r>
            <a:r>
              <a:rPr lang="ko-KR" altLang="en-US" sz="14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를  </a:t>
            </a:r>
            <a:r>
              <a:rPr lang="en-US" altLang="ko-KR" sz="14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test </a:t>
            </a:r>
            <a:r>
              <a:rPr lang="ko-KR" altLang="en-US" sz="14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한다</a:t>
            </a:r>
            <a:r>
              <a:rPr lang="en-US" altLang="ko-KR" sz="14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.</a:t>
            </a:r>
          </a:p>
          <a:p>
            <a:pPr>
              <a:spcBef>
                <a:spcPts val="800"/>
              </a:spcBef>
            </a:pPr>
            <a:r>
              <a:rPr lang="en-US" altLang="ko-KR" sz="14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 4. 3(base learner</a:t>
            </a:r>
            <a:r>
              <a:rPr lang="ko-KR" altLang="en-US" sz="14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로 예측한 값</a:t>
            </a:r>
            <a:r>
              <a:rPr lang="en-US" altLang="ko-KR" sz="14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)</a:t>
            </a:r>
            <a:r>
              <a:rPr lang="ko-KR" altLang="en-US" sz="14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을 </a:t>
            </a:r>
            <a:r>
              <a:rPr lang="en-US" altLang="ko-KR" sz="14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input</a:t>
            </a:r>
            <a:r>
              <a:rPr lang="ko-KR" altLang="en-US" sz="14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하고</a:t>
            </a:r>
            <a:r>
              <a:rPr lang="en-US" altLang="ko-KR" sz="14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, </a:t>
            </a:r>
            <a:r>
              <a:rPr lang="ko-KR" altLang="en-US" sz="14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정확한 값을 </a:t>
            </a:r>
            <a:r>
              <a:rPr lang="en-US" altLang="ko-KR" sz="14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output</a:t>
            </a:r>
            <a:r>
              <a:rPr lang="ko-KR" altLang="en-US" sz="14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으로 해서 더 높은 </a:t>
            </a:r>
            <a:r>
              <a:rPr lang="en-US" altLang="ko-KR" sz="14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layer</a:t>
            </a:r>
            <a:r>
              <a:rPr lang="ko-KR" altLang="en-US" sz="14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의 </a:t>
            </a:r>
            <a:r>
              <a:rPr lang="ko-KR" altLang="en-US" sz="140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학습기로</a:t>
            </a:r>
            <a:r>
              <a:rPr lang="ko-KR" altLang="en-US" sz="14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en-US" altLang="ko-KR" sz="14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train </a:t>
            </a:r>
            <a:r>
              <a:rPr lang="ko-KR" altLang="en-US" sz="14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한다</a:t>
            </a:r>
            <a:r>
              <a:rPr lang="en-US" altLang="ko-KR" sz="14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.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639999" y="3794600"/>
            <a:ext cx="4995590" cy="29238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r>
              <a:rPr lang="en-US" altLang="ko-KR" sz="1600" b="1" spc="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S</a:t>
            </a:r>
            <a:r>
              <a:rPr lang="en-US" altLang="ko-KR" sz="1600" b="1" spc="6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tacking Process</a:t>
            </a:r>
            <a:endParaRPr lang="en-US" altLang="ko-KR" sz="1600" b="1" spc="30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다음_Regular" panose="02000603060000000000" pitchFamily="2" charset="-127"/>
              <a:ea typeface="다음_Regular" panose="02000603060000000000" pitchFamily="2" charset="-127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6091112" y="4677531"/>
            <a:ext cx="3794745" cy="279308"/>
          </a:xfrm>
          <a:prstGeom prst="rect">
            <a:avLst/>
          </a:prstGeom>
          <a:solidFill>
            <a:srgbClr val="FAF7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800"/>
              </a:spcBef>
            </a:pPr>
            <a:r>
              <a:rPr lang="en-US" altLang="ko-KR" sz="105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Random Forest</a:t>
            </a:r>
          </a:p>
        </p:txBody>
      </p:sp>
      <p:sp>
        <p:nvSpPr>
          <p:cNvPr id="42" name="직사각형 41"/>
          <p:cNvSpPr/>
          <p:nvPr/>
        </p:nvSpPr>
        <p:spPr>
          <a:xfrm>
            <a:off x="6091111" y="5063526"/>
            <a:ext cx="3794745" cy="279308"/>
          </a:xfrm>
          <a:prstGeom prst="rect">
            <a:avLst/>
          </a:prstGeom>
          <a:solidFill>
            <a:srgbClr val="FAF7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800"/>
              </a:spcBef>
            </a:pPr>
            <a:r>
              <a:rPr lang="en-US" altLang="ko-KR" sz="105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GBM</a:t>
            </a:r>
            <a:endParaRPr lang="en-US" altLang="ko-KR" sz="1050" b="1" dirty="0" smtClean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6091110" y="5426199"/>
            <a:ext cx="3794745" cy="279308"/>
          </a:xfrm>
          <a:prstGeom prst="rect">
            <a:avLst/>
          </a:prstGeom>
          <a:solidFill>
            <a:srgbClr val="FAF7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800"/>
              </a:spcBef>
            </a:pPr>
            <a:r>
              <a:rPr lang="en-US" altLang="ko-KR" sz="105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XGB</a:t>
            </a:r>
            <a:endParaRPr lang="en-US" altLang="ko-KR" sz="1050" b="1" dirty="0" smtClean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6091113" y="5785837"/>
            <a:ext cx="3794745" cy="279308"/>
          </a:xfrm>
          <a:prstGeom prst="rect">
            <a:avLst/>
          </a:prstGeom>
          <a:solidFill>
            <a:srgbClr val="FAF7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800"/>
              </a:spcBef>
            </a:pPr>
            <a:r>
              <a:rPr lang="en-US" altLang="ko-KR" sz="105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DNN</a:t>
            </a:r>
            <a:endParaRPr lang="en-US" altLang="ko-KR" sz="1050" b="1" dirty="0" smtClean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10423188" y="4681321"/>
            <a:ext cx="1235151" cy="13838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800"/>
              </a:spcBef>
            </a:pPr>
            <a:r>
              <a:rPr lang="en-US" altLang="ko-KR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Stacked</a:t>
            </a:r>
          </a:p>
          <a:p>
            <a:pPr algn="ctr">
              <a:spcBef>
                <a:spcPts val="800"/>
              </a:spcBef>
            </a:pPr>
            <a:r>
              <a:rPr lang="en-US" altLang="ko-KR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Model</a:t>
            </a:r>
          </a:p>
        </p:txBody>
      </p:sp>
      <p:sp>
        <p:nvSpPr>
          <p:cNvPr id="46" name="오른쪽 화살표 45"/>
          <p:cNvSpPr/>
          <p:nvPr/>
        </p:nvSpPr>
        <p:spPr>
          <a:xfrm>
            <a:off x="10050276" y="4922415"/>
            <a:ext cx="274195" cy="840837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7621" y="2318689"/>
            <a:ext cx="1665804" cy="1549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395" y="2289904"/>
            <a:ext cx="2019823" cy="16035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6259403" y="2667452"/>
            <a:ext cx="81144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b="1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GBM</a:t>
            </a:r>
          </a:p>
          <a:p>
            <a:pPr algn="ctr"/>
            <a:endParaRPr lang="en-US" altLang="ko-KR" b="1" spc="300" dirty="0" smtClean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tx2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en-US" altLang="ko-KR" b="1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XGB</a:t>
            </a:r>
            <a:endParaRPr lang="ko-KR" altLang="en-US" b="1" spc="30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tx2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9" name="직사각형 128"/>
          <p:cNvSpPr/>
          <p:nvPr/>
        </p:nvSpPr>
        <p:spPr>
          <a:xfrm>
            <a:off x="7204688" y="2929937"/>
            <a:ext cx="3577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b="1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+</a:t>
            </a:r>
            <a:endParaRPr lang="ko-KR" altLang="en-US" b="1" spc="30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tx2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32" name="그룹 31"/>
          <p:cNvGrpSpPr/>
          <p:nvPr/>
        </p:nvGrpSpPr>
        <p:grpSpPr>
          <a:xfrm>
            <a:off x="176062" y="166196"/>
            <a:ext cx="3672005" cy="400110"/>
            <a:chOff x="176062" y="166196"/>
            <a:chExt cx="3672005" cy="400110"/>
          </a:xfrm>
        </p:grpSpPr>
        <p:sp>
          <p:nvSpPr>
            <p:cNvPr id="33" name="직사각형 32"/>
            <p:cNvSpPr/>
            <p:nvPr/>
          </p:nvSpPr>
          <p:spPr>
            <a:xfrm>
              <a:off x="176062" y="189922"/>
              <a:ext cx="360000" cy="360000"/>
            </a:xfrm>
            <a:prstGeom prst="rect">
              <a:avLst/>
            </a:prstGeom>
            <a:solidFill>
              <a:srgbClr val="5D78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</a:t>
              </a:r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536062" y="166196"/>
              <a:ext cx="331200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spc="6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나눔바른고딕" pitchFamily="50" charset="-127"/>
                  <a:ea typeface="나눔바른고딕" pitchFamily="50" charset="-127"/>
                </a:rPr>
                <a:t>모델 분석 프로세스</a:t>
              </a:r>
            </a:p>
          </p:txBody>
        </p:sp>
      </p:grpSp>
      <p:sp>
        <p:nvSpPr>
          <p:cNvPr id="35" name="직사각형 34"/>
          <p:cNvSpPr/>
          <p:nvPr/>
        </p:nvSpPr>
        <p:spPr>
          <a:xfrm>
            <a:off x="536062" y="875643"/>
            <a:ext cx="11134452" cy="434990"/>
          </a:xfrm>
          <a:prstGeom prst="rect">
            <a:avLst/>
          </a:prstGeom>
          <a:solidFill>
            <a:srgbClr val="5D78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ko-KR" sz="2000" b="1" spc="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A. Stacking</a:t>
            </a:r>
            <a:r>
              <a:rPr lang="ko-KR" altLang="en-US" sz="2000" b="1" spc="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을 통한 </a:t>
            </a:r>
            <a:r>
              <a:rPr lang="en-US" altLang="ko-KR" sz="2000" b="1" spc="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base model</a:t>
            </a:r>
            <a:r>
              <a:rPr lang="ko-KR" altLang="en-US" sz="2000" b="1" spc="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들의 앙상블</a:t>
            </a:r>
            <a:endParaRPr lang="ko-KR" altLang="en-US" sz="2000" b="1" spc="6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96629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loan defaul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44824"/>
            <a:ext cx="12192000" cy="2876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직사각형 17"/>
          <p:cNvSpPr/>
          <p:nvPr/>
        </p:nvSpPr>
        <p:spPr>
          <a:xfrm>
            <a:off x="0" y="1841488"/>
            <a:ext cx="12192000" cy="2880320"/>
          </a:xfrm>
          <a:prstGeom prst="rect">
            <a:avLst/>
          </a:prstGeom>
          <a:solidFill>
            <a:schemeClr val="tx2">
              <a:lumMod val="60000"/>
              <a:lumOff val="40000"/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9" name="제목 19"/>
          <p:cNvSpPr>
            <a:spLocks noGrp="1"/>
          </p:cNvSpPr>
          <p:nvPr>
            <p:ph type="ctrTitle"/>
          </p:nvPr>
        </p:nvSpPr>
        <p:spPr>
          <a:xfrm>
            <a:off x="2288432" y="2614451"/>
            <a:ext cx="7510676" cy="754988"/>
          </a:xfrm>
        </p:spPr>
        <p:txBody>
          <a:bodyPr>
            <a:noAutofit/>
          </a:bodyPr>
          <a:lstStyle/>
          <a:p>
            <a:pPr lvl="0"/>
            <a:r>
              <a:rPr lang="ko-KR" altLang="en-US" sz="2400" spc="600" dirty="0" smtClean="0">
                <a:latin typeface="나눔바른고딕" pitchFamily="50" charset="-127"/>
                <a:ea typeface="나눔바른고딕" pitchFamily="50" charset="-127"/>
                <a:cs typeface="+mn-cs"/>
              </a:rPr>
              <a:t>결과 해석 및 </a:t>
            </a:r>
            <a:r>
              <a:rPr lang="ko-KR" altLang="en-US" sz="2400" spc="600" dirty="0" smtClean="0">
                <a:latin typeface="나눔바른고딕" pitchFamily="50" charset="-127"/>
                <a:ea typeface="나눔바른고딕" pitchFamily="50" charset="-127"/>
                <a:cs typeface="+mn-cs"/>
              </a:rPr>
              <a:t>활용 방안</a:t>
            </a:r>
            <a:endParaRPr lang="ko-KR" altLang="en-US" sz="2400" spc="600" dirty="0">
              <a:latin typeface="나눔바른고딕" pitchFamily="50" charset="-127"/>
              <a:ea typeface="나눔바른고딕" pitchFamily="50" charset="-127"/>
              <a:cs typeface="+mn-cs"/>
            </a:endParaRPr>
          </a:p>
        </p:txBody>
      </p:sp>
      <p:sp>
        <p:nvSpPr>
          <p:cNvPr id="21" name="부제목 17"/>
          <p:cNvSpPr>
            <a:spLocks noGrp="1"/>
          </p:cNvSpPr>
          <p:nvPr>
            <p:ph type="subTitle" idx="1"/>
          </p:nvPr>
        </p:nvSpPr>
        <p:spPr>
          <a:xfrm>
            <a:off x="2391871" y="3507943"/>
            <a:ext cx="7280666" cy="457626"/>
          </a:xfrm>
        </p:spPr>
        <p:txBody>
          <a:bodyPr>
            <a:normAutofit/>
          </a:bodyPr>
          <a:lstStyle/>
          <a:p>
            <a:r>
              <a:rPr lang="en-US" altLang="ko-KR" sz="1400" b="1" dirty="0">
                <a:latin typeface="+mj-ea"/>
              </a:rPr>
              <a:t>LOAN DEFAULT PREDICTION</a:t>
            </a:r>
            <a:endParaRPr lang="ko-KR" altLang="en-US" sz="1400" b="1" dirty="0">
              <a:latin typeface="+mj-ea"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2261472" y="2573919"/>
            <a:ext cx="7541465" cy="836478"/>
            <a:chOff x="1892363" y="3049858"/>
            <a:chExt cx="5364480" cy="754563"/>
          </a:xfrm>
        </p:grpSpPr>
        <p:cxnSp>
          <p:nvCxnSpPr>
            <p:cNvPr id="26" name="직선 연결선 25"/>
            <p:cNvCxnSpPr/>
            <p:nvPr/>
          </p:nvCxnSpPr>
          <p:spPr>
            <a:xfrm>
              <a:off x="1892363" y="3804421"/>
              <a:ext cx="5364480" cy="0"/>
            </a:xfrm>
            <a:prstGeom prst="line">
              <a:avLst/>
            </a:prstGeom>
            <a:ln w="12700">
              <a:solidFill>
                <a:schemeClr val="bg1">
                  <a:alpha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/>
            <p:cNvCxnSpPr/>
            <p:nvPr/>
          </p:nvCxnSpPr>
          <p:spPr>
            <a:xfrm>
              <a:off x="1892363" y="3049858"/>
              <a:ext cx="5364480" cy="0"/>
            </a:xfrm>
            <a:prstGeom prst="line">
              <a:avLst/>
            </a:prstGeom>
            <a:ln w="12700">
              <a:solidFill>
                <a:schemeClr val="bg1">
                  <a:alpha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부제목 17"/>
          <p:cNvSpPr txBox="1">
            <a:spLocks/>
          </p:cNvSpPr>
          <p:nvPr/>
        </p:nvSpPr>
        <p:spPr>
          <a:xfrm>
            <a:off x="2391871" y="2115956"/>
            <a:ext cx="7280666" cy="457626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marL="0" indent="0" algn="dist" defTabSz="914400" rtl="0" eaLnBrk="1" latinLnBrk="1" hangingPunct="1">
              <a:lnSpc>
                <a:spcPct val="7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spc="-70" baseline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7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spc="-7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7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spc="-7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7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 spc="-7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7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 spc="-7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altLang="ko-KR" sz="1800" b="1" spc="600" dirty="0">
                <a:latin typeface="나눔바른고딕" pitchFamily="50" charset="-127"/>
                <a:ea typeface="나눔바른고딕" pitchFamily="50" charset="-127"/>
              </a:rPr>
              <a:t>PART </a:t>
            </a:r>
            <a:r>
              <a:rPr lang="en-US" altLang="ko-KR" sz="1800" b="1" spc="600" dirty="0" smtClean="0">
                <a:latin typeface="나눔바른고딕" pitchFamily="50" charset="-127"/>
                <a:ea typeface="나눔바른고딕" pitchFamily="50" charset="-127"/>
              </a:rPr>
              <a:t>#3</a:t>
            </a:r>
            <a:endParaRPr lang="ko-KR" altLang="en-US" sz="1800" b="1" spc="600" dirty="0">
              <a:latin typeface="나눔바른고딕" pitchFamily="50" charset="-127"/>
              <a:ea typeface="나눔바른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20845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9902070" y="97550"/>
            <a:ext cx="21375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itchFamily="50" charset="-127"/>
                <a:ea typeface="나눔바른고딕" pitchFamily="50" charset="-127"/>
              </a:rPr>
              <a:t>01 </a:t>
            </a:r>
            <a:r>
              <a:rPr lang="ko-KR" altLang="en-US" sz="1200" b="1" dirty="0" smtClean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itchFamily="50" charset="-127"/>
                <a:ea typeface="나눔바른고딕" pitchFamily="50" charset="-127"/>
              </a:rPr>
              <a:t>결과 해석        </a:t>
            </a:r>
            <a:r>
              <a:rPr lang="en-US" altLang="ko-KR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02</a:t>
            </a:r>
            <a:r>
              <a:rPr lang="ko-KR" altLang="en-US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활용 방안</a:t>
            </a:r>
            <a:endParaRPr lang="ko-KR" altLang="en-US" sz="1200" b="1" dirty="0">
              <a:ln>
                <a:solidFill>
                  <a:prstClr val="white">
                    <a:alpha val="0"/>
                  </a:prstClr>
                </a:solidFill>
              </a:ln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4457699" y="6356350"/>
            <a:ext cx="1799261" cy="365125"/>
          </a:xfrm>
        </p:spPr>
        <p:txBody>
          <a:bodyPr/>
          <a:lstStyle/>
          <a:p>
            <a:fld id="{C93A6C7E-58C0-452B-B7A5-1C77C15081C5}" type="slidenum">
              <a:rPr lang="ko-KR" altLang="en-US" smtClean="0">
                <a:latin typeface="다음_Regular" panose="02000603060000000000" pitchFamily="2" charset="-127"/>
                <a:ea typeface="다음_Regular" panose="02000603060000000000" pitchFamily="2" charset="-127"/>
              </a:rPr>
              <a:pPr/>
              <a:t>46</a:t>
            </a:fld>
            <a:endParaRPr lang="ko-KR" altLang="en-US" dirty="0">
              <a:latin typeface="다음_Regular" panose="02000603060000000000" pitchFamily="2" charset="-127"/>
              <a:ea typeface="다음_Regular" panose="02000603060000000000" pitchFamily="2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 flipV="1">
            <a:off x="7136647" y="447785"/>
            <a:ext cx="5057695" cy="764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C:\Users\kis\Desktop\weather\data\xgb_Result_pdp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326" y="2143123"/>
            <a:ext cx="5669045" cy="4234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그룹 15"/>
          <p:cNvGrpSpPr/>
          <p:nvPr/>
        </p:nvGrpSpPr>
        <p:grpSpPr>
          <a:xfrm>
            <a:off x="176062" y="166196"/>
            <a:ext cx="4354749" cy="400110"/>
            <a:chOff x="176062" y="166196"/>
            <a:chExt cx="4354749" cy="400110"/>
          </a:xfrm>
        </p:grpSpPr>
        <p:sp>
          <p:nvSpPr>
            <p:cNvPr id="17" name="직사각형 16"/>
            <p:cNvSpPr/>
            <p:nvPr/>
          </p:nvSpPr>
          <p:spPr>
            <a:xfrm>
              <a:off x="176062" y="189922"/>
              <a:ext cx="360000" cy="360000"/>
            </a:xfrm>
            <a:prstGeom prst="rect">
              <a:avLst/>
            </a:prstGeom>
            <a:solidFill>
              <a:srgbClr val="5D78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</a:t>
              </a:r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36062" y="166196"/>
              <a:ext cx="399474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spc="6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나눔바른고딕" pitchFamily="50" charset="-127"/>
                  <a:ea typeface="나눔바른고딕" pitchFamily="50" charset="-127"/>
                </a:rPr>
                <a:t>결과 해석 및 활용 방안</a:t>
              </a:r>
              <a:endParaRPr lang="ko-KR" altLang="en-US" sz="2000" b="1" spc="6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endParaRPr>
            </a:p>
          </p:txBody>
        </p:sp>
      </p:grpSp>
      <p:sp>
        <p:nvSpPr>
          <p:cNvPr id="20" name="직사각형 19"/>
          <p:cNvSpPr/>
          <p:nvPr/>
        </p:nvSpPr>
        <p:spPr>
          <a:xfrm>
            <a:off x="536062" y="875643"/>
            <a:ext cx="11134452" cy="434990"/>
          </a:xfrm>
          <a:prstGeom prst="rect">
            <a:avLst/>
          </a:prstGeom>
          <a:solidFill>
            <a:srgbClr val="5D78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ko-KR" sz="2000" b="1" spc="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A. Stacking</a:t>
            </a:r>
            <a:r>
              <a:rPr lang="ko-KR" altLang="en-US" sz="2000" b="1" spc="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을 통한 </a:t>
            </a:r>
            <a:r>
              <a:rPr lang="en-US" altLang="ko-KR" sz="2000" b="1" spc="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base model</a:t>
            </a:r>
            <a:r>
              <a:rPr lang="ko-KR" altLang="en-US" sz="2000" b="1" spc="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들의 앙상블</a:t>
            </a:r>
            <a:endParaRPr lang="ko-KR" altLang="en-US" sz="2000" b="1" spc="6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73023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9902070" y="97550"/>
            <a:ext cx="21375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itchFamily="50" charset="-127"/>
                <a:ea typeface="나눔바른고딕" pitchFamily="50" charset="-127"/>
              </a:rPr>
              <a:t>01 </a:t>
            </a:r>
            <a:r>
              <a:rPr lang="ko-KR" altLang="en-US" sz="1200" b="1" dirty="0" smtClean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itchFamily="50" charset="-127"/>
                <a:ea typeface="나눔바른고딕" pitchFamily="50" charset="-127"/>
              </a:rPr>
              <a:t>결과 해석        </a:t>
            </a:r>
            <a:r>
              <a:rPr lang="en-US" altLang="ko-KR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02</a:t>
            </a:r>
            <a:r>
              <a:rPr lang="ko-KR" altLang="en-US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활용 방안</a:t>
            </a:r>
            <a:endParaRPr lang="ko-KR" altLang="en-US" sz="1200" b="1" dirty="0">
              <a:ln>
                <a:solidFill>
                  <a:prstClr val="white">
                    <a:alpha val="0"/>
                  </a:prstClr>
                </a:solidFill>
              </a:ln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4457699" y="6356350"/>
            <a:ext cx="1799261" cy="365125"/>
          </a:xfrm>
        </p:spPr>
        <p:txBody>
          <a:bodyPr/>
          <a:lstStyle/>
          <a:p>
            <a:fld id="{C93A6C7E-58C0-452B-B7A5-1C77C15081C5}" type="slidenum">
              <a:rPr lang="ko-KR" altLang="en-US" smtClean="0">
                <a:latin typeface="다음_Regular" panose="02000603060000000000" pitchFamily="2" charset="-127"/>
                <a:ea typeface="다음_Regular" panose="02000603060000000000" pitchFamily="2" charset="-127"/>
              </a:rPr>
              <a:pPr/>
              <a:t>47</a:t>
            </a:fld>
            <a:endParaRPr lang="ko-KR" altLang="en-US" dirty="0">
              <a:latin typeface="다음_Regular" panose="02000603060000000000" pitchFamily="2" charset="-127"/>
              <a:ea typeface="다음_Regular" panose="02000603060000000000" pitchFamily="2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 flipV="1">
            <a:off x="7136647" y="447785"/>
            <a:ext cx="5057695" cy="764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C:\Users\kis\Desktop\weather\data\xgb_Result_pdp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326" y="2143123"/>
            <a:ext cx="5669045" cy="4234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그룹 15"/>
          <p:cNvGrpSpPr/>
          <p:nvPr/>
        </p:nvGrpSpPr>
        <p:grpSpPr>
          <a:xfrm>
            <a:off x="176062" y="166196"/>
            <a:ext cx="4354749" cy="400110"/>
            <a:chOff x="176062" y="166196"/>
            <a:chExt cx="4354749" cy="400110"/>
          </a:xfrm>
        </p:grpSpPr>
        <p:sp>
          <p:nvSpPr>
            <p:cNvPr id="17" name="직사각형 16"/>
            <p:cNvSpPr/>
            <p:nvPr/>
          </p:nvSpPr>
          <p:spPr>
            <a:xfrm>
              <a:off x="176062" y="189922"/>
              <a:ext cx="360000" cy="360000"/>
            </a:xfrm>
            <a:prstGeom prst="rect">
              <a:avLst/>
            </a:prstGeom>
            <a:solidFill>
              <a:srgbClr val="5D78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</a:t>
              </a:r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36062" y="166196"/>
              <a:ext cx="399474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spc="6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나눔바른고딕" pitchFamily="50" charset="-127"/>
                  <a:ea typeface="나눔바른고딕" pitchFamily="50" charset="-127"/>
                </a:rPr>
                <a:t>결과 해석 및 활용 방안</a:t>
              </a:r>
              <a:endParaRPr lang="ko-KR" altLang="en-US" sz="2000" b="1" spc="6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endParaRPr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536062" y="875643"/>
            <a:ext cx="11134452" cy="434990"/>
          </a:xfrm>
          <a:prstGeom prst="rect">
            <a:avLst/>
          </a:prstGeom>
          <a:solidFill>
            <a:srgbClr val="5D78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ko-KR" sz="2000" b="1" spc="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A. Stacking</a:t>
            </a:r>
            <a:r>
              <a:rPr lang="ko-KR" altLang="en-US" sz="2000" b="1" spc="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을 통한 </a:t>
            </a:r>
            <a:r>
              <a:rPr lang="en-US" altLang="ko-KR" sz="2000" b="1" spc="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base model</a:t>
            </a:r>
            <a:r>
              <a:rPr lang="ko-KR" altLang="en-US" sz="2000" b="1" spc="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들의 앙상블</a:t>
            </a:r>
            <a:endParaRPr lang="ko-KR" altLang="en-US" sz="2000" b="1" spc="6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36159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직선 연결선 40"/>
          <p:cNvCxnSpPr/>
          <p:nvPr/>
        </p:nvCxnSpPr>
        <p:spPr>
          <a:xfrm flipV="1">
            <a:off x="7136647" y="447785"/>
            <a:ext cx="5057695" cy="764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203787" y="4622512"/>
            <a:ext cx="6505582" cy="700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900"/>
              </a:spcBef>
            </a:pPr>
            <a:r>
              <a:rPr lang="ko-KR" altLang="en-US" sz="1600" b="1" spc="30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accent2"/>
                </a:solidFill>
                <a:latin typeface="나눔바른고딕" pitchFamily="50" charset="-127"/>
                <a:ea typeface="나눔바른고딕" pitchFamily="50" charset="-127"/>
              </a:rPr>
              <a:t>한화생명</a:t>
            </a:r>
            <a:r>
              <a:rPr lang="ko-KR" altLang="en-US" sz="1600" b="1" spc="30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중금리대출 서비스 </a:t>
            </a:r>
            <a:endParaRPr lang="en-US" altLang="ko-KR" sz="1600" b="1" spc="300" smtClean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algn="ctr">
              <a:spcBef>
                <a:spcPts val="900"/>
              </a:spcBef>
            </a:pPr>
            <a:r>
              <a:rPr lang="en-US" altLang="ko-KR" sz="1600" b="1" spc="30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[</a:t>
            </a:r>
            <a:r>
              <a:rPr lang="ko-KR" altLang="en-US" sz="1600" b="1" spc="30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스마트 신용대출</a:t>
            </a:r>
            <a:r>
              <a:rPr lang="en-US" altLang="ko-KR" sz="1600" b="1" spc="30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]</a:t>
            </a:r>
            <a:endParaRPr lang="en-US" altLang="ko-KR" sz="1600" b="1" spc="30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-319885" y="5647580"/>
            <a:ext cx="7552926" cy="700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ctr">
              <a:spcBef>
                <a:spcPts val="900"/>
              </a:spcBef>
            </a:pPr>
            <a:r>
              <a:rPr lang="ko-KR" altLang="en-US" sz="1400" spc="30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latin typeface="나눔바른고딕" pitchFamily="50" charset="-127"/>
                <a:ea typeface="나눔바른고딕" pitchFamily="50" charset="-127"/>
              </a:rPr>
              <a:t>신용등급 </a:t>
            </a:r>
            <a:r>
              <a:rPr lang="en-US" altLang="ko-KR" sz="1400" spc="30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latin typeface="나눔바른고딕" pitchFamily="50" charset="-127"/>
                <a:ea typeface="나눔바른고딕" pitchFamily="50" charset="-127"/>
              </a:rPr>
              <a:t>1~7 </a:t>
            </a:r>
            <a:r>
              <a:rPr lang="ko-KR" altLang="en-US" sz="1400" spc="30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latin typeface="나눔바른고딕" pitchFamily="50" charset="-127"/>
                <a:ea typeface="나눔바른고딕" pitchFamily="50" charset="-127"/>
              </a:rPr>
              <a:t>의</a:t>
            </a:r>
            <a:endParaRPr lang="en-US" altLang="ko-KR" sz="1400" spc="300" smtClean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rgbClr val="F96C61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marL="228600" indent="-228600" algn="ctr">
              <a:spcBef>
                <a:spcPts val="900"/>
              </a:spcBef>
            </a:pPr>
            <a:r>
              <a:rPr lang="ko-KR" altLang="en-US" spc="30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F96C61"/>
                </a:solidFill>
                <a:latin typeface="나눔바른고딕" pitchFamily="50" charset="-127"/>
                <a:ea typeface="나눔바른고딕" pitchFamily="50" charset="-127"/>
              </a:rPr>
              <a:t>일반법인 직장인과 개인사업자</a:t>
            </a:r>
            <a:endParaRPr lang="en-US" altLang="ko-KR" sz="1200" spc="300" smtClean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rgbClr val="F96C6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28" name="Picture 6" descr="한화생명 logo에 대한 이미지 검색결과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260" y="1789276"/>
            <a:ext cx="1802470" cy="593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그룹 55"/>
          <p:cNvGrpSpPr/>
          <p:nvPr/>
        </p:nvGrpSpPr>
        <p:grpSpPr>
          <a:xfrm>
            <a:off x="7672087" y="2569545"/>
            <a:ext cx="2177969" cy="1817247"/>
            <a:chOff x="7672087" y="4224738"/>
            <a:chExt cx="1563035" cy="1365835"/>
          </a:xfrm>
        </p:grpSpPr>
        <p:grpSp>
          <p:nvGrpSpPr>
            <p:cNvPr id="4" name="그룹 54"/>
            <p:cNvGrpSpPr/>
            <p:nvPr/>
          </p:nvGrpSpPr>
          <p:grpSpPr>
            <a:xfrm>
              <a:off x="7865713" y="4382870"/>
              <a:ext cx="1175783" cy="1049570"/>
              <a:chOff x="7871224" y="4388038"/>
              <a:chExt cx="2012768" cy="1796709"/>
            </a:xfrm>
          </p:grpSpPr>
          <p:pic>
            <p:nvPicPr>
              <p:cNvPr id="36" name="Picture 2" descr="adult, adult passenger, passenger, people, person, profile, teens icon"/>
              <p:cNvPicPr>
                <a:picLocks noChangeAspect="1" noChangeArrowheads="1"/>
              </p:cNvPicPr>
              <p:nvPr/>
            </p:nvPicPr>
            <p:blipFill>
              <a:blip r:embed="rId4"/>
              <a:srcRect/>
              <a:stretch>
                <a:fillRect/>
              </a:stretch>
            </p:blipFill>
            <p:spPr bwMode="auto">
              <a:xfrm>
                <a:off x="8154804" y="4388038"/>
                <a:ext cx="878449" cy="878450"/>
              </a:xfrm>
              <a:prstGeom prst="rect">
                <a:avLst/>
              </a:prstGeom>
              <a:noFill/>
            </p:spPr>
          </p:pic>
          <p:pic>
            <p:nvPicPr>
              <p:cNvPr id="40" name="Picture 2" descr="adult, adult passenger, passenger, people, person, profile, teens icon"/>
              <p:cNvPicPr>
                <a:picLocks noChangeAspect="1" noChangeArrowheads="1"/>
              </p:cNvPicPr>
              <p:nvPr/>
            </p:nvPicPr>
            <p:blipFill>
              <a:blip r:embed="rId4"/>
              <a:srcRect/>
              <a:stretch>
                <a:fillRect/>
              </a:stretch>
            </p:blipFill>
            <p:spPr bwMode="auto">
              <a:xfrm>
                <a:off x="7871224" y="5306297"/>
                <a:ext cx="878449" cy="878450"/>
              </a:xfrm>
              <a:prstGeom prst="rect">
                <a:avLst/>
              </a:prstGeom>
              <a:noFill/>
            </p:spPr>
          </p:pic>
          <p:pic>
            <p:nvPicPr>
              <p:cNvPr id="42" name="Picture 2" descr="adult, adult passenger, passenger, people, person, profile, teens icon"/>
              <p:cNvPicPr>
                <a:picLocks noChangeAspect="1" noChangeArrowheads="1"/>
              </p:cNvPicPr>
              <p:nvPr/>
            </p:nvPicPr>
            <p:blipFill>
              <a:blip r:embed="rId4"/>
              <a:srcRect/>
              <a:stretch>
                <a:fillRect/>
              </a:stretch>
            </p:blipFill>
            <p:spPr bwMode="auto">
              <a:xfrm>
                <a:off x="8721964" y="4388038"/>
                <a:ext cx="878449" cy="878450"/>
              </a:xfrm>
              <a:prstGeom prst="rect">
                <a:avLst/>
              </a:prstGeom>
              <a:noFill/>
            </p:spPr>
          </p:pic>
          <p:pic>
            <p:nvPicPr>
              <p:cNvPr id="45" name="Picture 2" descr="adult, adult passenger, passenger, people, person, profile, teens icon"/>
              <p:cNvPicPr>
                <a:picLocks noChangeAspect="1" noChangeArrowheads="1"/>
              </p:cNvPicPr>
              <p:nvPr/>
            </p:nvPicPr>
            <p:blipFill>
              <a:blip r:embed="rId4"/>
              <a:srcRect/>
              <a:stretch>
                <a:fillRect/>
              </a:stretch>
            </p:blipFill>
            <p:spPr bwMode="auto">
              <a:xfrm>
                <a:off x="8438384" y="5306297"/>
                <a:ext cx="878449" cy="878450"/>
              </a:xfrm>
              <a:prstGeom prst="rect">
                <a:avLst/>
              </a:prstGeom>
              <a:noFill/>
            </p:spPr>
          </p:pic>
          <p:pic>
            <p:nvPicPr>
              <p:cNvPr id="46" name="Picture 2" descr="adult, adult passenger, passenger, people, person, profile, teens icon"/>
              <p:cNvPicPr>
                <a:picLocks noChangeAspect="1" noChangeArrowheads="1"/>
              </p:cNvPicPr>
              <p:nvPr/>
            </p:nvPicPr>
            <p:blipFill>
              <a:blip r:embed="rId4"/>
              <a:srcRect/>
              <a:stretch>
                <a:fillRect/>
              </a:stretch>
            </p:blipFill>
            <p:spPr bwMode="auto">
              <a:xfrm>
                <a:off x="9005543" y="5306297"/>
                <a:ext cx="878449" cy="878450"/>
              </a:xfrm>
              <a:prstGeom prst="rect">
                <a:avLst/>
              </a:prstGeom>
              <a:noFill/>
            </p:spPr>
          </p:pic>
        </p:grpSp>
        <p:sp>
          <p:nvSpPr>
            <p:cNvPr id="53" name="모서리가 둥근 직사각형 52"/>
            <p:cNvSpPr/>
            <p:nvPr/>
          </p:nvSpPr>
          <p:spPr>
            <a:xfrm>
              <a:off x="7672087" y="4224738"/>
              <a:ext cx="1563035" cy="1365835"/>
            </a:xfrm>
            <a:prstGeom prst="roundRect">
              <a:avLst/>
            </a:prstGeom>
            <a:noFill/>
            <a:ln w="1905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itchFamily="50" charset="-127"/>
                <a:ea typeface="나눔바른고딕" pitchFamily="50" charset="-127"/>
              </a:endParaRPr>
            </a:p>
          </p:txBody>
        </p:sp>
      </p:grpSp>
      <p:grpSp>
        <p:nvGrpSpPr>
          <p:cNvPr id="5" name="그룹 74"/>
          <p:cNvGrpSpPr/>
          <p:nvPr/>
        </p:nvGrpSpPr>
        <p:grpSpPr>
          <a:xfrm>
            <a:off x="2367594" y="2569545"/>
            <a:ext cx="2177969" cy="1817247"/>
            <a:chOff x="2359307" y="4224737"/>
            <a:chExt cx="2177969" cy="1817247"/>
          </a:xfrm>
        </p:grpSpPr>
        <p:pic>
          <p:nvPicPr>
            <p:cNvPr id="71" name="Picture 2" descr="adult, adult passenger, passenger, people, person, profile, teens icon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3090769" y="4791981"/>
              <a:ext cx="715045" cy="682758"/>
            </a:xfrm>
            <a:prstGeom prst="rect">
              <a:avLst/>
            </a:prstGeom>
            <a:noFill/>
          </p:spPr>
        </p:pic>
        <p:sp>
          <p:nvSpPr>
            <p:cNvPr id="68" name="모서리가 둥근 직사각형 67"/>
            <p:cNvSpPr/>
            <p:nvPr/>
          </p:nvSpPr>
          <p:spPr>
            <a:xfrm>
              <a:off x="2359307" y="4224737"/>
              <a:ext cx="2177969" cy="1817247"/>
            </a:xfrm>
            <a:prstGeom prst="roundRect">
              <a:avLst/>
            </a:prstGeom>
            <a:noFill/>
            <a:ln w="1905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itchFamily="50" charset="-127"/>
                <a:ea typeface="나눔바른고딕" pitchFamily="50" charset="-127"/>
              </a:endParaRPr>
            </a:p>
          </p:txBody>
        </p:sp>
      </p:grpSp>
      <p:sp>
        <p:nvSpPr>
          <p:cNvPr id="77" name="TextBox 76"/>
          <p:cNvSpPr txBox="1"/>
          <p:nvPr/>
        </p:nvSpPr>
        <p:spPr>
          <a:xfrm>
            <a:off x="4997899" y="4561485"/>
            <a:ext cx="7552926" cy="1623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ctr">
              <a:spcBef>
                <a:spcPts val="900"/>
              </a:spcBef>
            </a:pPr>
            <a:endParaRPr lang="en-US" altLang="ko-KR" sz="1000" spc="300" smtClean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rgbClr val="2A4E92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marL="228600" indent="-228600" algn="ctr">
              <a:spcBef>
                <a:spcPts val="900"/>
              </a:spcBef>
            </a:pPr>
            <a:r>
              <a:rPr lang="ko-KR" altLang="en-US" sz="2000" spc="30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2A4E92"/>
                </a:solidFill>
                <a:latin typeface="나눔바른고딕" pitchFamily="50" charset="-127"/>
                <a:ea typeface="나눔바른고딕" pitchFamily="50" charset="-127"/>
              </a:rPr>
              <a:t>자영업자</a:t>
            </a:r>
            <a:r>
              <a:rPr lang="en-US" altLang="ko-KR" sz="2000" spc="30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2A4E92"/>
                </a:solidFill>
                <a:latin typeface="나눔바른고딕" pitchFamily="50" charset="-127"/>
                <a:ea typeface="나눔바른고딕" pitchFamily="50" charset="-127"/>
              </a:rPr>
              <a:t>, </a:t>
            </a:r>
            <a:r>
              <a:rPr lang="ko-KR" altLang="en-US" sz="2000" spc="30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2A4E92"/>
                </a:solidFill>
                <a:latin typeface="나눔바른고딕" pitchFamily="50" charset="-127"/>
                <a:ea typeface="나눔바른고딕" pitchFamily="50" charset="-127"/>
              </a:rPr>
              <a:t>프리랜서</a:t>
            </a:r>
            <a:r>
              <a:rPr lang="en-US" altLang="ko-KR" sz="2000" spc="30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2A4E92"/>
                </a:solidFill>
                <a:latin typeface="나눔바른고딕" pitchFamily="50" charset="-127"/>
                <a:ea typeface="나눔바른고딕" pitchFamily="50" charset="-127"/>
              </a:rPr>
              <a:t>, </a:t>
            </a:r>
            <a:r>
              <a:rPr lang="ko-KR" altLang="en-US" sz="2000" spc="30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2A4E92"/>
                </a:solidFill>
                <a:latin typeface="나눔바른고딕" pitchFamily="50" charset="-127"/>
                <a:ea typeface="나눔바른고딕" pitchFamily="50" charset="-127"/>
              </a:rPr>
              <a:t>주부</a:t>
            </a:r>
            <a:r>
              <a:rPr lang="en-US" altLang="ko-KR" sz="2000" spc="30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2A4E92"/>
                </a:solidFill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sz="2000" spc="30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2A4E92"/>
                </a:solidFill>
                <a:latin typeface="나눔바른고딕" pitchFamily="50" charset="-127"/>
                <a:ea typeface="나눔바른고딕" pitchFamily="50" charset="-127"/>
              </a:rPr>
              <a:t>등</a:t>
            </a:r>
            <a:endParaRPr lang="en-US" altLang="ko-KR" sz="2000" spc="300" smtClean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rgbClr val="2A4E92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marL="228600" indent="-228600" algn="ctr">
              <a:spcBef>
                <a:spcPts val="900"/>
              </a:spcBef>
            </a:pPr>
            <a:endParaRPr lang="en-US" altLang="ko-KR" sz="1100" spc="300" smtClean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rgbClr val="2A4E92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marL="228600" indent="-228600" algn="ctr">
              <a:spcBef>
                <a:spcPts val="900"/>
              </a:spcBef>
            </a:pPr>
            <a:r>
              <a:rPr lang="ko-KR" altLang="en-US" sz="3600" spc="30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2A4E92"/>
                </a:solidFill>
                <a:latin typeface="나눔바른고딕" pitchFamily="50" charset="-127"/>
                <a:ea typeface="나눔바른고딕" pitchFamily="50" charset="-127"/>
              </a:rPr>
              <a:t>고객층 확장</a:t>
            </a:r>
            <a:endParaRPr lang="en-US" altLang="ko-KR" sz="3600" spc="300" smtClean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rgbClr val="2A4E92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4100" name="Picture 4" descr="arrow, direction, top, up icon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 rot="5400000">
            <a:off x="5807531" y="3176874"/>
            <a:ext cx="602589" cy="602589"/>
          </a:xfrm>
          <a:prstGeom prst="rect">
            <a:avLst/>
          </a:prstGeom>
          <a:noFill/>
        </p:spPr>
      </p:pic>
      <p:grpSp>
        <p:nvGrpSpPr>
          <p:cNvPr id="24" name="그룹 23"/>
          <p:cNvGrpSpPr/>
          <p:nvPr/>
        </p:nvGrpSpPr>
        <p:grpSpPr>
          <a:xfrm>
            <a:off x="176062" y="166196"/>
            <a:ext cx="4369501" cy="461665"/>
            <a:chOff x="176062" y="166196"/>
            <a:chExt cx="4369501" cy="461665"/>
          </a:xfrm>
        </p:grpSpPr>
        <p:sp>
          <p:nvSpPr>
            <p:cNvPr id="25" name="직사각형 24"/>
            <p:cNvSpPr/>
            <p:nvPr/>
          </p:nvSpPr>
          <p:spPr>
            <a:xfrm>
              <a:off x="176062" y="189922"/>
              <a:ext cx="360000" cy="360000"/>
            </a:xfrm>
            <a:prstGeom prst="rect">
              <a:avLst/>
            </a:prstGeom>
            <a:solidFill>
              <a:srgbClr val="5D78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</a:t>
              </a:r>
              <a:endParaRPr lang="ko-KR" altLang="en-US" sz="2400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536062" y="166196"/>
              <a:ext cx="40095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1" spc="6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나눔바른고딕" pitchFamily="50" charset="-127"/>
                  <a:ea typeface="나눔바른고딕" pitchFamily="50" charset="-127"/>
                </a:rPr>
                <a:t>결과 해석 및 활용 방안</a:t>
              </a:r>
              <a:endParaRPr lang="ko-KR" altLang="en-US" sz="2400" b="1" spc="6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endParaRP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9902070" y="97550"/>
            <a:ext cx="21375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01 </a:t>
            </a:r>
            <a:r>
              <a:rPr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결과 해석        </a:t>
            </a:r>
            <a:r>
              <a:rPr lang="en-US" altLang="ko-KR" sz="1200" b="1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itchFamily="50" charset="-127"/>
                <a:ea typeface="나눔바른고딕" pitchFamily="50" charset="-127"/>
              </a:rPr>
              <a:t>02</a:t>
            </a:r>
            <a:r>
              <a:rPr lang="ko-KR" altLang="en-US" sz="1200" b="1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sz="1200" b="1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itchFamily="50" charset="-127"/>
                <a:ea typeface="나눔바른고딕" pitchFamily="50" charset="-127"/>
              </a:rPr>
              <a:t>활용 방안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536062" y="875643"/>
            <a:ext cx="11134452" cy="434990"/>
          </a:xfrm>
          <a:prstGeom prst="rect">
            <a:avLst/>
          </a:prstGeom>
          <a:solidFill>
            <a:srgbClr val="5D78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한화생명 </a:t>
            </a:r>
            <a:r>
              <a:rPr lang="ko-KR" altLang="en-US" sz="2000" b="1" dirty="0" err="1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중금리</a:t>
            </a:r>
            <a:r>
              <a:rPr lang="ko-KR" altLang="en-US" sz="20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 대출 고객층 확대</a:t>
            </a:r>
          </a:p>
        </p:txBody>
      </p:sp>
    </p:spTree>
    <p:extLst>
      <p:ext uri="{BB962C8B-B14F-4D97-AF65-F5344CB8AC3E}">
        <p14:creationId xmlns:p14="http://schemas.microsoft.com/office/powerpoint/2010/main" val="4084141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42"/>
          <p:cNvSpPr txBox="1"/>
          <p:nvPr/>
        </p:nvSpPr>
        <p:spPr>
          <a:xfrm>
            <a:off x="4002467" y="3522341"/>
            <a:ext cx="7738108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900"/>
              </a:spcBef>
            </a:pPr>
            <a:r>
              <a:rPr lang="ko-KR" altLang="en-US" sz="1600" b="1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신용등급 평가의 </a:t>
            </a:r>
            <a:r>
              <a:rPr lang="ko-KR" altLang="en-US" sz="2400" b="1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2A4E92"/>
                </a:solidFill>
                <a:latin typeface="나눔바른고딕" pitchFamily="50" charset="-127"/>
                <a:ea typeface="나눔바른고딕" pitchFamily="50" charset="-127"/>
              </a:rPr>
              <a:t>정확도</a:t>
            </a:r>
            <a:r>
              <a:rPr lang="en-US" altLang="ko-KR" sz="2400" b="1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2A4E92"/>
                </a:solidFill>
                <a:latin typeface="나눔바른고딕" pitchFamily="50" charset="-127"/>
                <a:ea typeface="나눔바른고딕" pitchFamily="50" charset="-127"/>
              </a:rPr>
              <a:t>, </a:t>
            </a:r>
            <a:r>
              <a:rPr lang="ko-KR" altLang="en-US" sz="2400" b="1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2A4E92"/>
                </a:solidFill>
                <a:latin typeface="나눔바른고딕" pitchFamily="50" charset="-127"/>
                <a:ea typeface="나눔바른고딕" pitchFamily="50" charset="-127"/>
              </a:rPr>
              <a:t>신뢰도</a:t>
            </a:r>
            <a:endParaRPr lang="en-US" altLang="ko-KR" sz="1600" b="1" spc="300" dirty="0" smtClean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>
              <a:spcBef>
                <a:spcPts val="900"/>
              </a:spcBef>
            </a:pPr>
            <a:endParaRPr lang="en-US" altLang="ko-KR" sz="1600" b="1" spc="300" dirty="0" smtClean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>
              <a:spcBef>
                <a:spcPts val="900"/>
              </a:spcBef>
            </a:pPr>
            <a:r>
              <a:rPr lang="ko-KR" altLang="en-US" sz="1600" b="1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통신정보를 시작으로 </a:t>
            </a:r>
            <a:r>
              <a:rPr lang="en-US" altLang="ko-KR" sz="1600" b="1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SNS </a:t>
            </a:r>
            <a:r>
              <a:rPr lang="ko-KR" altLang="en-US" sz="1600" b="1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등 다양한 변수 반영의 필요성 확인</a:t>
            </a:r>
            <a:endParaRPr lang="en-US" altLang="ko-KR" sz="1600" b="1" spc="300" dirty="0" smtClean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3792624" y="3159900"/>
            <a:ext cx="7241900" cy="1909823"/>
          </a:xfrm>
          <a:prstGeom prst="rect">
            <a:avLst/>
          </a:pr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8194" name="Picture 2" descr="business, communication, consulting, customer, service, support, talk icon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26667" y="3487096"/>
            <a:ext cx="1255429" cy="1255430"/>
          </a:xfrm>
          <a:prstGeom prst="rect">
            <a:avLst/>
          </a:prstGeom>
          <a:noFill/>
        </p:spPr>
      </p:pic>
      <p:sp>
        <p:nvSpPr>
          <p:cNvPr id="16" name="오른쪽 화살표 15"/>
          <p:cNvSpPr/>
          <p:nvPr/>
        </p:nvSpPr>
        <p:spPr>
          <a:xfrm rot="16200000">
            <a:off x="8299030" y="3565015"/>
            <a:ext cx="572946" cy="329878"/>
          </a:xfrm>
          <a:prstGeom prst="rightArrow">
            <a:avLst/>
          </a:prstGeom>
          <a:solidFill>
            <a:srgbClr val="2A4E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8204" name="Picture 12" descr="서울신용평가정보에 대한 이미지 검색결과"/>
          <p:cNvPicPr>
            <a:picLocks noChangeAspect="1" noChangeArrowheads="1"/>
          </p:cNvPicPr>
          <p:nvPr/>
        </p:nvPicPr>
        <p:blipFill>
          <a:blip r:embed="rId4"/>
          <a:srcRect t="28972" b="30742"/>
          <a:stretch>
            <a:fillRect/>
          </a:stretch>
        </p:blipFill>
        <p:spPr bwMode="auto">
          <a:xfrm>
            <a:off x="567163" y="1817230"/>
            <a:ext cx="2997842" cy="599568"/>
          </a:xfrm>
          <a:prstGeom prst="rect">
            <a:avLst/>
          </a:prstGeom>
          <a:noFill/>
        </p:spPr>
      </p:pic>
      <p:cxnSp>
        <p:nvCxnSpPr>
          <p:cNvPr id="13" name="직선 연결선 12"/>
          <p:cNvCxnSpPr/>
          <p:nvPr/>
        </p:nvCxnSpPr>
        <p:spPr>
          <a:xfrm flipV="1">
            <a:off x="7136647" y="447785"/>
            <a:ext cx="5057695" cy="764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그룹 14"/>
          <p:cNvGrpSpPr/>
          <p:nvPr/>
        </p:nvGrpSpPr>
        <p:grpSpPr>
          <a:xfrm>
            <a:off x="176062" y="166196"/>
            <a:ext cx="4486554" cy="461665"/>
            <a:chOff x="176062" y="166196"/>
            <a:chExt cx="4486554" cy="461665"/>
          </a:xfrm>
        </p:grpSpPr>
        <p:sp>
          <p:nvSpPr>
            <p:cNvPr id="17" name="직사각형 16"/>
            <p:cNvSpPr/>
            <p:nvPr/>
          </p:nvSpPr>
          <p:spPr>
            <a:xfrm>
              <a:off x="176062" y="189922"/>
              <a:ext cx="360000" cy="360000"/>
            </a:xfrm>
            <a:prstGeom prst="rect">
              <a:avLst/>
            </a:prstGeom>
            <a:solidFill>
              <a:srgbClr val="5D78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</a:t>
              </a:r>
              <a:endParaRPr lang="ko-KR" altLang="en-US" sz="2400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36062" y="166196"/>
              <a:ext cx="412655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1" spc="6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나눔바른고딕" pitchFamily="50" charset="-127"/>
                  <a:ea typeface="나눔바른고딕" pitchFamily="50" charset="-127"/>
                </a:rPr>
                <a:t>결과 해석 및 활용 방안</a:t>
              </a:r>
              <a:endParaRPr lang="ko-KR" altLang="en-US" sz="2400" b="1" spc="6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endParaRP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9902070" y="97550"/>
            <a:ext cx="21375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01 </a:t>
            </a:r>
            <a:r>
              <a:rPr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결과 해석        </a:t>
            </a:r>
            <a:r>
              <a:rPr lang="en-US" altLang="ko-KR" sz="1200" b="1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itchFamily="50" charset="-127"/>
                <a:ea typeface="나눔바른고딕" pitchFamily="50" charset="-127"/>
              </a:rPr>
              <a:t>02</a:t>
            </a:r>
            <a:r>
              <a:rPr lang="ko-KR" altLang="en-US" sz="1200" b="1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sz="1200" b="1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itchFamily="50" charset="-127"/>
                <a:ea typeface="나눔바른고딕" pitchFamily="50" charset="-127"/>
              </a:rPr>
              <a:t>활용 방안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536062" y="875643"/>
            <a:ext cx="11134452" cy="434990"/>
          </a:xfrm>
          <a:prstGeom prst="rect">
            <a:avLst/>
          </a:prstGeom>
          <a:solidFill>
            <a:srgbClr val="5D78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신용등급 평가의 </a:t>
            </a:r>
            <a:r>
              <a:rPr lang="en-US" altLang="ko-KR" sz="20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Quality </a:t>
            </a:r>
            <a:r>
              <a:rPr lang="ko-KR" altLang="en-US" sz="20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향상</a:t>
            </a:r>
          </a:p>
        </p:txBody>
      </p:sp>
    </p:spTree>
    <p:extLst>
      <p:ext uri="{BB962C8B-B14F-4D97-AF65-F5344CB8AC3E}">
        <p14:creationId xmlns:p14="http://schemas.microsoft.com/office/powerpoint/2010/main" val="192685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loan defaul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44824"/>
            <a:ext cx="12192000" cy="2876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직사각형 17"/>
          <p:cNvSpPr/>
          <p:nvPr/>
        </p:nvSpPr>
        <p:spPr>
          <a:xfrm>
            <a:off x="0" y="1841488"/>
            <a:ext cx="12192000" cy="2880320"/>
          </a:xfrm>
          <a:prstGeom prst="rect">
            <a:avLst/>
          </a:prstGeom>
          <a:solidFill>
            <a:schemeClr val="tx2">
              <a:lumMod val="60000"/>
              <a:lumOff val="40000"/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9" name="제목 19"/>
          <p:cNvSpPr>
            <a:spLocks noGrp="1"/>
          </p:cNvSpPr>
          <p:nvPr>
            <p:ph type="ctrTitle"/>
          </p:nvPr>
        </p:nvSpPr>
        <p:spPr>
          <a:xfrm>
            <a:off x="2288432" y="2614451"/>
            <a:ext cx="7510676" cy="754988"/>
          </a:xfrm>
        </p:spPr>
        <p:txBody>
          <a:bodyPr>
            <a:noAutofit/>
          </a:bodyPr>
          <a:lstStyle/>
          <a:p>
            <a:pPr lvl="0"/>
            <a:r>
              <a:rPr lang="ko-KR" altLang="en-US" sz="2400" spc="600" dirty="0">
                <a:latin typeface="나눔바른고딕" pitchFamily="50" charset="-127"/>
                <a:ea typeface="나눔바른고딕" pitchFamily="50" charset="-127"/>
                <a:cs typeface="+mn-cs"/>
              </a:rPr>
              <a:t>분석 배경 및 데이터 처리</a:t>
            </a:r>
          </a:p>
        </p:txBody>
      </p:sp>
      <p:sp>
        <p:nvSpPr>
          <p:cNvPr id="21" name="부제목 17"/>
          <p:cNvSpPr>
            <a:spLocks noGrp="1"/>
          </p:cNvSpPr>
          <p:nvPr>
            <p:ph type="subTitle" idx="1"/>
          </p:nvPr>
        </p:nvSpPr>
        <p:spPr>
          <a:xfrm>
            <a:off x="2391871" y="3507943"/>
            <a:ext cx="7280666" cy="457626"/>
          </a:xfrm>
        </p:spPr>
        <p:txBody>
          <a:bodyPr>
            <a:normAutofit/>
          </a:bodyPr>
          <a:lstStyle/>
          <a:p>
            <a:r>
              <a:rPr lang="en-US" altLang="ko-KR" sz="1400" b="1" dirty="0">
                <a:latin typeface="+mj-ea"/>
              </a:rPr>
              <a:t>LOAN DEFAULT PREDICTION</a:t>
            </a:r>
            <a:endParaRPr lang="ko-KR" altLang="en-US" sz="1400" b="1" dirty="0">
              <a:latin typeface="+mj-ea"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2261472" y="2573919"/>
            <a:ext cx="7541465" cy="836478"/>
            <a:chOff x="1892363" y="3049858"/>
            <a:chExt cx="5364480" cy="754563"/>
          </a:xfrm>
        </p:grpSpPr>
        <p:cxnSp>
          <p:nvCxnSpPr>
            <p:cNvPr id="26" name="직선 연결선 25"/>
            <p:cNvCxnSpPr/>
            <p:nvPr/>
          </p:nvCxnSpPr>
          <p:spPr>
            <a:xfrm>
              <a:off x="1892363" y="3804421"/>
              <a:ext cx="5364480" cy="0"/>
            </a:xfrm>
            <a:prstGeom prst="line">
              <a:avLst/>
            </a:prstGeom>
            <a:ln w="12700">
              <a:solidFill>
                <a:schemeClr val="bg1">
                  <a:alpha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/>
            <p:cNvCxnSpPr/>
            <p:nvPr/>
          </p:nvCxnSpPr>
          <p:spPr>
            <a:xfrm>
              <a:off x="1892363" y="3049858"/>
              <a:ext cx="5364480" cy="0"/>
            </a:xfrm>
            <a:prstGeom prst="line">
              <a:avLst/>
            </a:prstGeom>
            <a:ln w="12700">
              <a:solidFill>
                <a:schemeClr val="bg1">
                  <a:alpha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부제목 17"/>
          <p:cNvSpPr txBox="1">
            <a:spLocks/>
          </p:cNvSpPr>
          <p:nvPr/>
        </p:nvSpPr>
        <p:spPr>
          <a:xfrm>
            <a:off x="2391871" y="2115956"/>
            <a:ext cx="7280666" cy="457626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marL="0" indent="0" algn="dist" defTabSz="914400" rtl="0" eaLnBrk="1" latinLnBrk="1" hangingPunct="1">
              <a:lnSpc>
                <a:spcPct val="7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spc="-70" baseline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7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spc="-7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7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spc="-7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7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 spc="-7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7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 spc="-7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altLang="ko-KR" sz="1800" b="1" spc="600" dirty="0">
                <a:latin typeface="나눔바른고딕" pitchFamily="50" charset="-127"/>
                <a:ea typeface="나눔바른고딕" pitchFamily="50" charset="-127"/>
              </a:rPr>
              <a:t>PART #1</a:t>
            </a:r>
            <a:endParaRPr lang="ko-KR" altLang="en-US" sz="1800" b="1" spc="600" dirty="0">
              <a:latin typeface="나눔바른고딕" pitchFamily="50" charset="-127"/>
              <a:ea typeface="나눔바른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29867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42"/>
          <p:cNvSpPr txBox="1"/>
          <p:nvPr/>
        </p:nvSpPr>
        <p:spPr>
          <a:xfrm>
            <a:off x="1672156" y="2863101"/>
            <a:ext cx="84209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900"/>
              </a:spcBef>
            </a:pPr>
            <a:r>
              <a:rPr lang="en-US" altLang="ko-KR" sz="1600" spc="30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- </a:t>
            </a:r>
            <a:r>
              <a:rPr lang="ko-KR" altLang="en-US" sz="1600" spc="30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신용평가에 </a:t>
            </a:r>
            <a:r>
              <a:rPr lang="en-US" altLang="ko-KR" sz="1600" spc="30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ICT </a:t>
            </a:r>
            <a:r>
              <a:rPr lang="ko-KR" altLang="en-US" sz="1600" spc="30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데이터의 역할 강조 </a:t>
            </a:r>
            <a:r>
              <a:rPr lang="en-US" altLang="ko-KR" sz="1600" spc="30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, </a:t>
            </a:r>
            <a:r>
              <a:rPr lang="ko-KR" altLang="en-US" sz="1600" spc="30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데이터  </a:t>
            </a:r>
            <a:r>
              <a:rPr lang="en-US" altLang="ko-KR" sz="2400" spc="30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43BE9F"/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Quality </a:t>
            </a:r>
            <a:r>
              <a:rPr lang="ko-KR" altLang="en-US" sz="1600" spc="30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보장</a:t>
            </a:r>
            <a:endParaRPr lang="en-US" altLang="ko-KR" sz="1600" spc="300" smtClean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latin typeface="다음_Regular" panose="02000603060000000000" pitchFamily="2" charset="-127"/>
              <a:ea typeface="다음_Regular" panose="02000603060000000000" pitchFamily="2" charset="-127"/>
            </a:endParaRPr>
          </a:p>
        </p:txBody>
      </p:sp>
      <p:pic>
        <p:nvPicPr>
          <p:cNvPr id="27" name="Picture 4" descr="sktelecom에 대한 이미지 검색결과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006" y="1827570"/>
            <a:ext cx="1369070" cy="539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call, circle, communication, mobile, phone, telephone icon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2865704" y="3703195"/>
            <a:ext cx="1007701" cy="1007702"/>
          </a:xfrm>
          <a:prstGeom prst="rect">
            <a:avLst/>
          </a:prstGeom>
          <a:noFill/>
        </p:spPr>
      </p:pic>
      <p:grpSp>
        <p:nvGrpSpPr>
          <p:cNvPr id="3" name="그룹 15"/>
          <p:cNvGrpSpPr/>
          <p:nvPr/>
        </p:nvGrpSpPr>
        <p:grpSpPr>
          <a:xfrm>
            <a:off x="9184950" y="2522577"/>
            <a:ext cx="1058639" cy="1142713"/>
            <a:chOff x="9138655" y="3448552"/>
            <a:chExt cx="1219200" cy="1346522"/>
          </a:xfrm>
        </p:grpSpPr>
        <p:pic>
          <p:nvPicPr>
            <p:cNvPr id="6154" name="Picture 10" descr="document, list icon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9138655" y="3575873"/>
              <a:ext cx="1219200" cy="1219201"/>
            </a:xfrm>
            <a:prstGeom prst="rect">
              <a:avLst/>
            </a:prstGeom>
            <a:noFill/>
          </p:spPr>
        </p:pic>
        <p:pic>
          <p:nvPicPr>
            <p:cNvPr id="6152" name="Picture 8" descr="galaxy, green, star icon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9728962" y="3448552"/>
              <a:ext cx="607229" cy="607229"/>
            </a:xfrm>
            <a:prstGeom prst="rect">
              <a:avLst/>
            </a:prstGeom>
            <a:noFill/>
          </p:spPr>
        </p:pic>
      </p:grpSp>
      <p:pic>
        <p:nvPicPr>
          <p:cNvPr id="6156" name="Picture 12" descr="iphone, phone, smart, smartphone icon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13050897" y="1289875"/>
            <a:ext cx="1331791" cy="1331792"/>
          </a:xfrm>
          <a:prstGeom prst="rect">
            <a:avLst/>
          </a:prstGeom>
          <a:noFill/>
        </p:spPr>
      </p:pic>
      <p:sp>
        <p:nvSpPr>
          <p:cNvPr id="22" name="TextBox 21"/>
          <p:cNvSpPr txBox="1"/>
          <p:nvPr/>
        </p:nvSpPr>
        <p:spPr>
          <a:xfrm>
            <a:off x="1672156" y="4310197"/>
            <a:ext cx="97983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900"/>
              </a:spcBef>
            </a:pPr>
            <a:r>
              <a:rPr lang="en-US" altLang="ko-KR" sz="1600" spc="30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- </a:t>
            </a:r>
            <a:r>
              <a:rPr lang="ko-KR" altLang="en-US" sz="1600" spc="30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이종 산업에서 통신데이터의 </a:t>
            </a:r>
            <a:r>
              <a:rPr lang="ko-KR" altLang="en-US" sz="2400" spc="30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43BE9F"/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필요성</a:t>
            </a:r>
            <a:r>
              <a:rPr lang="ko-KR" altLang="en-US" sz="1600" spc="30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 인식</a:t>
            </a:r>
            <a:r>
              <a:rPr lang="en-US" altLang="ko-KR" sz="1600" spc="30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, </a:t>
            </a:r>
            <a:r>
              <a:rPr lang="ko-KR" altLang="en-US" sz="1600" spc="30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데이터 </a:t>
            </a:r>
            <a:r>
              <a:rPr lang="ko-KR" altLang="en-US" sz="2400" spc="30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43BE9F"/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판매 및 결합</a:t>
            </a:r>
            <a:r>
              <a:rPr lang="ko-KR" altLang="en-US" sz="1600" spc="30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에 활용</a:t>
            </a:r>
            <a:endParaRPr lang="en-US" altLang="ko-KR" sz="1600" spc="300" smtClean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latin typeface="다음_Regular" panose="02000603060000000000" pitchFamily="2" charset="-127"/>
              <a:ea typeface="다음_Regular" panose="02000603060000000000" pitchFamily="2" charset="-127"/>
            </a:endParaRPr>
          </a:p>
        </p:txBody>
      </p:sp>
      <p:pic>
        <p:nvPicPr>
          <p:cNvPr id="6164" name="Picture 20" descr="bills, cash, dollar, exchange, money, payment, price icon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7101508" y="5173885"/>
            <a:ext cx="1365812" cy="1365813"/>
          </a:xfrm>
          <a:prstGeom prst="rect">
            <a:avLst/>
          </a:prstGeom>
          <a:noFill/>
        </p:spPr>
      </p:pic>
      <p:grpSp>
        <p:nvGrpSpPr>
          <p:cNvPr id="4" name="그룹 23"/>
          <p:cNvGrpSpPr/>
          <p:nvPr/>
        </p:nvGrpSpPr>
        <p:grpSpPr>
          <a:xfrm>
            <a:off x="3931970" y="5285435"/>
            <a:ext cx="1058639" cy="1142713"/>
            <a:chOff x="9138655" y="3448552"/>
            <a:chExt cx="1219200" cy="1346522"/>
          </a:xfrm>
        </p:grpSpPr>
        <p:pic>
          <p:nvPicPr>
            <p:cNvPr id="25" name="Picture 10" descr="document, list icon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9138655" y="3575873"/>
              <a:ext cx="1219200" cy="1219201"/>
            </a:xfrm>
            <a:prstGeom prst="rect">
              <a:avLst/>
            </a:prstGeom>
            <a:noFill/>
          </p:spPr>
        </p:pic>
        <p:pic>
          <p:nvPicPr>
            <p:cNvPr id="28" name="Picture 8" descr="galaxy, green, star icon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9728962" y="3448552"/>
              <a:ext cx="607229" cy="607229"/>
            </a:xfrm>
            <a:prstGeom prst="rect">
              <a:avLst/>
            </a:prstGeom>
            <a:noFill/>
          </p:spPr>
        </p:pic>
      </p:grpSp>
      <p:pic>
        <p:nvPicPr>
          <p:cNvPr id="29" name="Picture 4" descr="arrow, direction, top, up icon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 rot="5400000">
            <a:off x="5972925" y="5592643"/>
            <a:ext cx="330255" cy="591580"/>
          </a:xfrm>
          <a:prstGeom prst="rect">
            <a:avLst/>
          </a:prstGeom>
          <a:noFill/>
        </p:spPr>
      </p:pic>
      <p:pic>
        <p:nvPicPr>
          <p:cNvPr id="31" name="Picture 4" descr="arrow, direction, top, up icon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 rot="16200000" flipH="1">
            <a:off x="5637261" y="5592643"/>
            <a:ext cx="330255" cy="591580"/>
          </a:xfrm>
          <a:prstGeom prst="rect">
            <a:avLst/>
          </a:prstGeom>
          <a:noFill/>
        </p:spPr>
      </p:pic>
      <p:cxnSp>
        <p:nvCxnSpPr>
          <p:cNvPr id="23" name="직선 연결선 22"/>
          <p:cNvCxnSpPr/>
          <p:nvPr/>
        </p:nvCxnSpPr>
        <p:spPr>
          <a:xfrm flipV="1">
            <a:off x="7136647" y="447785"/>
            <a:ext cx="5057695" cy="764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그룹 25"/>
          <p:cNvGrpSpPr/>
          <p:nvPr/>
        </p:nvGrpSpPr>
        <p:grpSpPr>
          <a:xfrm>
            <a:off x="176062" y="166196"/>
            <a:ext cx="4486554" cy="461665"/>
            <a:chOff x="176062" y="166196"/>
            <a:chExt cx="4486554" cy="461665"/>
          </a:xfrm>
        </p:grpSpPr>
        <p:sp>
          <p:nvSpPr>
            <p:cNvPr id="34" name="직사각형 33"/>
            <p:cNvSpPr/>
            <p:nvPr/>
          </p:nvSpPr>
          <p:spPr>
            <a:xfrm>
              <a:off x="176062" y="189922"/>
              <a:ext cx="360000" cy="360000"/>
            </a:xfrm>
            <a:prstGeom prst="rect">
              <a:avLst/>
            </a:prstGeom>
            <a:solidFill>
              <a:srgbClr val="5D78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</a:t>
              </a:r>
              <a:endParaRPr lang="ko-KR" altLang="en-US" sz="2400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536062" y="166196"/>
              <a:ext cx="412655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1" spc="6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나눔바른고딕" pitchFamily="50" charset="-127"/>
                  <a:ea typeface="나눔바른고딕" pitchFamily="50" charset="-127"/>
                </a:rPr>
                <a:t>결과 해석 및 활용 방안</a:t>
              </a:r>
              <a:endParaRPr lang="ko-KR" altLang="en-US" sz="2400" b="1" spc="6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endParaRPr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9902070" y="97550"/>
            <a:ext cx="21375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01 </a:t>
            </a:r>
            <a:r>
              <a:rPr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결과 해석        </a:t>
            </a:r>
            <a:r>
              <a:rPr lang="en-US" altLang="ko-KR" sz="1200" b="1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itchFamily="50" charset="-127"/>
                <a:ea typeface="나눔바른고딕" pitchFamily="50" charset="-127"/>
              </a:rPr>
              <a:t>02</a:t>
            </a:r>
            <a:r>
              <a:rPr lang="ko-KR" altLang="en-US" sz="1200" b="1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sz="1200" b="1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itchFamily="50" charset="-127"/>
                <a:ea typeface="나눔바른고딕" pitchFamily="50" charset="-127"/>
              </a:rPr>
              <a:t>활용 방안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536062" y="875643"/>
            <a:ext cx="11134452" cy="434990"/>
          </a:xfrm>
          <a:prstGeom prst="rect">
            <a:avLst/>
          </a:prstGeom>
          <a:solidFill>
            <a:srgbClr val="5D78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통신데이터의 </a:t>
            </a:r>
            <a:r>
              <a:rPr lang="en-US" altLang="ko-KR" sz="20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Quality </a:t>
            </a:r>
            <a:r>
              <a:rPr lang="ko-KR" altLang="en-US" sz="2000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보장</a:t>
            </a:r>
            <a:endParaRPr lang="ko-KR" altLang="en-US" sz="2000" b="1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86733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12191999" cy="6858000"/>
          </a:xfrm>
          <a:prstGeom prst="rect">
            <a:avLst/>
          </a:prstGeom>
          <a:blipFill dpi="0" rotWithShape="1">
            <a:blip r:embed="rId3">
              <a:alphaModFix amt="51000"/>
            </a:blip>
            <a:srcRect/>
            <a:stretch>
              <a:fillRect/>
            </a:stretch>
          </a:blipFill>
          <a:extLst/>
        </p:spPr>
      </p:pic>
      <p:sp>
        <p:nvSpPr>
          <p:cNvPr id="18" name="직사각형 17"/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accent3">
              <a:lumMod val="60000"/>
              <a:lumOff val="4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grpSp>
        <p:nvGrpSpPr>
          <p:cNvPr id="12" name="그룹 11"/>
          <p:cNvGrpSpPr/>
          <p:nvPr/>
        </p:nvGrpSpPr>
        <p:grpSpPr>
          <a:xfrm>
            <a:off x="565165" y="2205585"/>
            <a:ext cx="5340917" cy="3513622"/>
            <a:chOff x="50941" y="2419350"/>
            <a:chExt cx="5417225" cy="3633819"/>
          </a:xfrm>
        </p:grpSpPr>
        <p:grpSp>
          <p:nvGrpSpPr>
            <p:cNvPr id="13" name="그룹 12"/>
            <p:cNvGrpSpPr/>
            <p:nvPr/>
          </p:nvGrpSpPr>
          <p:grpSpPr>
            <a:xfrm>
              <a:off x="1374917" y="2587683"/>
              <a:ext cx="1184337" cy="1089660"/>
              <a:chOff x="1374917" y="2587683"/>
              <a:chExt cx="1184337" cy="1089660"/>
            </a:xfrm>
          </p:grpSpPr>
          <p:sp>
            <p:nvSpPr>
              <p:cNvPr id="34" name="타원 33"/>
              <p:cNvSpPr/>
              <p:nvPr/>
            </p:nvSpPr>
            <p:spPr>
              <a:xfrm>
                <a:off x="1374917" y="2587683"/>
                <a:ext cx="1184337" cy="1089660"/>
              </a:xfrm>
              <a:prstGeom prst="ellipse">
                <a:avLst/>
              </a:prstGeom>
              <a:solidFill>
                <a:srgbClr val="47709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5" name="TextBox 34"/>
              <p:cNvSpPr txBox="1"/>
              <p:nvPr/>
            </p:nvSpPr>
            <p:spPr>
              <a:xfrm>
                <a:off x="1487602" y="2957445"/>
                <a:ext cx="976369" cy="3501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600" spc="300" dirty="0" smtClean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은행권</a:t>
                </a:r>
                <a:endParaRPr lang="en-US" altLang="ko-KR" sz="14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grpSp>
          <p:nvGrpSpPr>
            <p:cNvPr id="14" name="그룹 13"/>
            <p:cNvGrpSpPr/>
            <p:nvPr/>
          </p:nvGrpSpPr>
          <p:grpSpPr>
            <a:xfrm>
              <a:off x="3789418" y="4271645"/>
              <a:ext cx="1227572" cy="1089660"/>
              <a:chOff x="3789418" y="4271645"/>
              <a:chExt cx="1227572" cy="1089660"/>
            </a:xfrm>
          </p:grpSpPr>
          <p:sp>
            <p:nvSpPr>
              <p:cNvPr id="32" name="타원 31"/>
              <p:cNvSpPr/>
              <p:nvPr/>
            </p:nvSpPr>
            <p:spPr>
              <a:xfrm>
                <a:off x="3789418" y="4271645"/>
                <a:ext cx="1184337" cy="1089660"/>
              </a:xfrm>
              <a:prstGeom prst="ellipse">
                <a:avLst/>
              </a:prstGeom>
              <a:solidFill>
                <a:srgbClr val="47709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3863724" y="4662589"/>
                <a:ext cx="1153266" cy="3501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600" spc="300" dirty="0" err="1" smtClean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비은행권</a:t>
                </a:r>
                <a:endParaRPr lang="en-US" altLang="ko-KR" sz="14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grpSp>
          <p:nvGrpSpPr>
            <p:cNvPr id="15" name="그룹 14"/>
            <p:cNvGrpSpPr/>
            <p:nvPr/>
          </p:nvGrpSpPr>
          <p:grpSpPr>
            <a:xfrm>
              <a:off x="2559253" y="3518081"/>
              <a:ext cx="1184337" cy="1089660"/>
              <a:chOff x="2559253" y="3518081"/>
              <a:chExt cx="1184337" cy="1089660"/>
            </a:xfrm>
          </p:grpSpPr>
          <p:sp>
            <p:nvSpPr>
              <p:cNvPr id="30" name="타원 29"/>
              <p:cNvSpPr/>
              <p:nvPr/>
            </p:nvSpPr>
            <p:spPr>
              <a:xfrm>
                <a:off x="2559253" y="3518081"/>
                <a:ext cx="1184337" cy="1089660"/>
              </a:xfrm>
              <a:prstGeom prst="ellipse">
                <a:avLst/>
              </a:prstGeom>
              <a:solidFill>
                <a:schemeClr val="bg1">
                  <a:alpha val="41000"/>
                </a:schemeClr>
              </a:solidFill>
              <a:ln>
                <a:prstDash val="lgDash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2665600" y="3919621"/>
                <a:ext cx="979400" cy="3501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600" spc="300" dirty="0" err="1" smtClean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중금리</a:t>
                </a:r>
                <a:endParaRPr lang="en-US" altLang="ko-KR" sz="14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grpSp>
          <p:nvGrpSpPr>
            <p:cNvPr id="16" name="그룹 15"/>
            <p:cNvGrpSpPr/>
            <p:nvPr/>
          </p:nvGrpSpPr>
          <p:grpSpPr>
            <a:xfrm>
              <a:off x="50941" y="2419350"/>
              <a:ext cx="5417225" cy="3633819"/>
              <a:chOff x="50941" y="2419350"/>
              <a:chExt cx="5417225" cy="3633819"/>
            </a:xfrm>
          </p:grpSpPr>
          <p:grpSp>
            <p:nvGrpSpPr>
              <p:cNvPr id="17" name="그룹 16"/>
              <p:cNvGrpSpPr/>
              <p:nvPr/>
            </p:nvGrpSpPr>
            <p:grpSpPr>
              <a:xfrm>
                <a:off x="1053609" y="2419350"/>
                <a:ext cx="4058631" cy="3171825"/>
                <a:chOff x="1044084" y="2428875"/>
                <a:chExt cx="4058631" cy="3171825"/>
              </a:xfrm>
            </p:grpSpPr>
            <p:cxnSp>
              <p:nvCxnSpPr>
                <p:cNvPr id="27" name="직선 연결선 26"/>
                <p:cNvCxnSpPr/>
                <p:nvPr/>
              </p:nvCxnSpPr>
              <p:spPr>
                <a:xfrm flipH="1">
                  <a:off x="1047750" y="2428875"/>
                  <a:ext cx="9525" cy="3171825"/>
                </a:xfrm>
                <a:prstGeom prst="line">
                  <a:avLst/>
                </a:prstGeom>
                <a:ln w="31750">
                  <a:solidFill>
                    <a:srgbClr val="2A4E9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직선 연결선 28"/>
                <p:cNvCxnSpPr/>
                <p:nvPr/>
              </p:nvCxnSpPr>
              <p:spPr>
                <a:xfrm flipH="1" flipV="1">
                  <a:off x="1044084" y="5591175"/>
                  <a:ext cx="4058631" cy="9525"/>
                </a:xfrm>
                <a:prstGeom prst="line">
                  <a:avLst/>
                </a:prstGeom>
                <a:ln w="31750">
                  <a:solidFill>
                    <a:srgbClr val="2A4E9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0" name="TextBox 19"/>
              <p:cNvSpPr txBox="1"/>
              <p:nvPr/>
            </p:nvSpPr>
            <p:spPr>
              <a:xfrm>
                <a:off x="60466" y="2419350"/>
                <a:ext cx="1160277" cy="3183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400" spc="300" dirty="0" smtClean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우량고객</a:t>
                </a:r>
                <a:endParaRPr lang="en-US" altLang="ko-KR" sz="12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50941" y="5305425"/>
                <a:ext cx="1160277" cy="3183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400" spc="300" dirty="0" smtClean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불량고객</a:t>
                </a:r>
                <a:endParaRPr lang="en-US" altLang="ko-KR" sz="12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907464" y="5696763"/>
                <a:ext cx="1160277" cy="3183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400" spc="300" dirty="0" smtClean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저금리</a:t>
                </a:r>
                <a:endParaRPr lang="en-US" altLang="ko-KR" sz="12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4307889" y="5734863"/>
                <a:ext cx="1160277" cy="3183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400" spc="300" dirty="0" smtClean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고금리</a:t>
                </a:r>
                <a:endParaRPr lang="en-US" altLang="ko-KR" sz="12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</p:grpSp>
      <p:cxnSp>
        <p:nvCxnSpPr>
          <p:cNvPr id="36" name="꺾인 연결선 35"/>
          <p:cNvCxnSpPr/>
          <p:nvPr/>
        </p:nvCxnSpPr>
        <p:spPr>
          <a:xfrm flipV="1">
            <a:off x="4137344" y="2427355"/>
            <a:ext cx="3084550" cy="1377890"/>
          </a:xfrm>
          <a:prstGeom prst="bentConnector3">
            <a:avLst>
              <a:gd name="adj1" fmla="val 50000"/>
            </a:avLst>
          </a:prstGeom>
          <a:ln w="15875" cmpd="sng">
            <a:solidFill>
              <a:srgbClr val="477093"/>
            </a:solidFill>
            <a:prstDash val="dash"/>
            <a:miter lim="800000"/>
            <a:headEnd type="oval" w="sm" len="sm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565165" y="387212"/>
            <a:ext cx="9580883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200000"/>
              </a:lnSpc>
            </a:pPr>
            <a:r>
              <a:rPr lang="en-US" altLang="ko-KR" sz="2400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“ </a:t>
            </a:r>
            <a:r>
              <a:rPr lang="ko-KR" altLang="en-US" sz="2400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대출 </a:t>
            </a:r>
            <a:r>
              <a:rPr lang="ko-KR" altLang="en-US" sz="24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시장의 양극화와 시장 포화로 인해 </a:t>
            </a:r>
            <a:endParaRPr lang="en-US" altLang="ko-KR" sz="2400" b="1" dirty="0" smtClean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0" algn="ctr"/>
            <a:r>
              <a:rPr lang="ko-KR" altLang="en-US" sz="3200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                                     </a:t>
            </a:r>
            <a:r>
              <a:rPr lang="ko-KR" altLang="en-US" sz="3200" b="1" dirty="0" err="1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중금리</a:t>
            </a:r>
            <a:r>
              <a:rPr lang="ko-KR" altLang="en-US" sz="3200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32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시장</a:t>
            </a:r>
            <a:r>
              <a:rPr lang="ko-KR" altLang="en-US" sz="24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중요성이 </a:t>
            </a:r>
            <a:r>
              <a:rPr lang="ko-KR" altLang="en-US" sz="2400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대두 </a:t>
            </a:r>
            <a:r>
              <a:rPr lang="en-US" altLang="ko-KR" sz="2400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”</a:t>
            </a:r>
            <a:endParaRPr lang="ko-KR" altLang="en-US" sz="2400" b="1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6819943" y="2096338"/>
            <a:ext cx="514835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ko-KR" altLang="en-US" sz="2400" b="1" dirty="0" err="1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중금리</a:t>
            </a:r>
            <a:r>
              <a:rPr lang="ko-KR" altLang="en-US" sz="2400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시장의 </a:t>
            </a:r>
            <a:endParaRPr lang="en-US" altLang="ko-KR" sz="2400" b="1" dirty="0" smtClean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0" algn="ctr">
              <a:lnSpc>
                <a:spcPct val="150000"/>
              </a:lnSpc>
            </a:pPr>
            <a:r>
              <a:rPr lang="ko-KR" altLang="en-US" sz="2400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고객을 확보하기 위한 경쟁 심화</a:t>
            </a:r>
            <a:r>
              <a:rPr lang="en-US" altLang="ko-KR" sz="2400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400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ko-KR" altLang="en-US" sz="2400" b="1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6819943" y="3245769"/>
            <a:ext cx="514835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ko-KR" altLang="en-US" sz="2400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어떻게 경쟁력을 확보할 수 있을까 </a:t>
            </a:r>
            <a:r>
              <a:rPr lang="en-US" altLang="ko-KR" sz="2400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?</a:t>
            </a:r>
            <a:endParaRPr lang="ko-KR" altLang="en-US" sz="2400" b="1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6532605" y="4026435"/>
            <a:ext cx="550581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ko-KR" altLang="en-US" sz="2400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다양한 분야의 데이터를 결합한</a:t>
            </a:r>
            <a:endParaRPr lang="en-US" altLang="ko-KR" sz="2400" b="1" dirty="0" smtClean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0" algn="ctr">
              <a:lnSpc>
                <a:spcPct val="150000"/>
              </a:lnSpc>
            </a:pPr>
            <a:r>
              <a:rPr lang="en-US" altLang="ko-KR" sz="3200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E157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Alternative Model</a:t>
            </a:r>
            <a:r>
              <a:rPr lang="en-US" altLang="ko-KR" sz="3200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400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필요성 </a:t>
            </a:r>
            <a:r>
              <a:rPr lang="ko-KR" altLang="en-US" sz="2400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증대</a:t>
            </a:r>
            <a:endParaRPr lang="ko-KR" altLang="en-US" sz="2400" b="1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2891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3344183" y="1634812"/>
            <a:ext cx="2686865" cy="4115425"/>
            <a:chOff x="3534476" y="2127380"/>
            <a:chExt cx="2686865" cy="4115425"/>
          </a:xfrm>
        </p:grpSpPr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14900" y="2380539"/>
              <a:ext cx="1326017" cy="253274"/>
            </a:xfrm>
            <a:prstGeom prst="rect">
              <a:avLst/>
            </a:prstGeom>
            <a:solidFill>
              <a:schemeClr val="bg1">
                <a:lumMod val="65000"/>
                <a:alpha val="49000"/>
              </a:schemeClr>
            </a:solidFill>
          </p:spPr>
        </p:pic>
        <p:sp>
          <p:nvSpPr>
            <p:cNvPr id="42" name="직사각형 41"/>
            <p:cNvSpPr/>
            <p:nvPr/>
          </p:nvSpPr>
          <p:spPr>
            <a:xfrm>
              <a:off x="3534476" y="2127380"/>
              <a:ext cx="2686865" cy="4115425"/>
            </a:xfrm>
            <a:prstGeom prst="rect">
              <a:avLst/>
            </a:prstGeom>
            <a:solidFill>
              <a:schemeClr val="bg1">
                <a:lumMod val="65000"/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67908" y="2863175"/>
              <a:ext cx="1620000" cy="1620000"/>
            </a:xfrm>
            <a:prstGeom prst="rect">
              <a:avLst/>
            </a:prstGeom>
          </p:spPr>
        </p:pic>
        <p:sp>
          <p:nvSpPr>
            <p:cNvPr id="52" name="TextBox 51"/>
            <p:cNvSpPr txBox="1"/>
            <p:nvPr/>
          </p:nvSpPr>
          <p:spPr>
            <a:xfrm>
              <a:off x="3683222" y="4860908"/>
              <a:ext cx="2432054" cy="11387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대출 정보</a:t>
              </a:r>
              <a:endParaRPr lang="en-US" altLang="ko-KR" sz="12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신용카드 정보</a:t>
              </a:r>
              <a:endParaRPr lang="en-US" altLang="ko-KR" sz="12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보증 정보</a:t>
              </a:r>
              <a:endParaRPr lang="en-US" altLang="ko-KR" sz="12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sz="14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8943416" y="1618150"/>
            <a:ext cx="2698020" cy="4132086"/>
            <a:chOff x="8972494" y="1992359"/>
            <a:chExt cx="2698020" cy="4132086"/>
          </a:xfrm>
        </p:grpSpPr>
        <p:sp>
          <p:nvSpPr>
            <p:cNvPr id="44" name="직사각형 43"/>
            <p:cNvSpPr/>
            <p:nvPr/>
          </p:nvSpPr>
          <p:spPr>
            <a:xfrm>
              <a:off x="8972494" y="2009020"/>
              <a:ext cx="2698020" cy="4115425"/>
            </a:xfrm>
            <a:prstGeom prst="rect">
              <a:avLst/>
            </a:prstGeom>
            <a:solidFill>
              <a:schemeClr val="bg1">
                <a:lumMod val="65000"/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11504" y="2704338"/>
              <a:ext cx="1620000" cy="1620000"/>
            </a:xfrm>
            <a:prstGeom prst="rect">
              <a:avLst/>
            </a:prstGeom>
          </p:spPr>
        </p:pic>
        <p:pic>
          <p:nvPicPr>
            <p:cNvPr id="1028" name="Picture 4" descr="sktelecom에 대한 이미지 검색결과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94572" y="1992359"/>
              <a:ext cx="1369070" cy="5396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4" name="TextBox 53"/>
            <p:cNvSpPr txBox="1"/>
            <p:nvPr/>
          </p:nvSpPr>
          <p:spPr>
            <a:xfrm>
              <a:off x="9199582" y="4749077"/>
              <a:ext cx="2432054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통화량 정보</a:t>
              </a:r>
              <a:endParaRPr lang="en-US" altLang="ko-KR" sz="12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통신 요금 정보</a:t>
              </a:r>
              <a:endParaRPr lang="en-US" altLang="ko-KR" sz="12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sz="14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6161788" y="1635848"/>
            <a:ext cx="2686865" cy="4153795"/>
            <a:chOff x="6363829" y="2127380"/>
            <a:chExt cx="2686865" cy="4153795"/>
          </a:xfrm>
        </p:grpSpPr>
        <p:sp>
          <p:nvSpPr>
            <p:cNvPr id="43" name="직사각형 42"/>
            <p:cNvSpPr/>
            <p:nvPr/>
          </p:nvSpPr>
          <p:spPr>
            <a:xfrm>
              <a:off x="6363829" y="2127380"/>
              <a:ext cx="2686865" cy="4115425"/>
            </a:xfrm>
            <a:prstGeom prst="rect">
              <a:avLst/>
            </a:prstGeom>
            <a:solidFill>
              <a:schemeClr val="bg1">
                <a:lumMod val="65000"/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44643" y="2832097"/>
              <a:ext cx="1620000" cy="1620000"/>
            </a:xfrm>
            <a:prstGeom prst="rect">
              <a:avLst/>
            </a:prstGeom>
          </p:spPr>
        </p:pic>
        <p:sp>
          <p:nvSpPr>
            <p:cNvPr id="53" name="TextBox 52"/>
            <p:cNvSpPr txBox="1"/>
            <p:nvPr/>
          </p:nvSpPr>
          <p:spPr>
            <a:xfrm>
              <a:off x="6491235" y="4865403"/>
              <a:ext cx="2432054" cy="14157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소득 정보</a:t>
              </a:r>
              <a:endParaRPr lang="en-US" altLang="ko-KR" sz="12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가족 정보</a:t>
              </a:r>
              <a:endParaRPr lang="en-US" altLang="ko-KR" sz="12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신용등급 정보</a:t>
              </a:r>
              <a:endParaRPr lang="en-US" altLang="ko-KR" sz="12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보험상품 가입 정보</a:t>
              </a:r>
              <a:endParaRPr lang="en-US" altLang="ko-KR" sz="12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sz="14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1030" name="Picture 6" descr="한화생명 logo에 대한 이미지 검색결과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5405" y="2272850"/>
              <a:ext cx="1244600" cy="4094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2" name="직선 연결선 31"/>
          <p:cNvCxnSpPr/>
          <p:nvPr/>
        </p:nvCxnSpPr>
        <p:spPr>
          <a:xfrm flipV="1">
            <a:off x="7136647" y="447785"/>
            <a:ext cx="5057695" cy="764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7184168" y="92923"/>
            <a:ext cx="46124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7F7F7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 </a:t>
            </a:r>
            <a:r>
              <a:rPr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7F7F7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배경        </a:t>
            </a:r>
            <a:r>
              <a:rPr lang="en-US" altLang="ko-KR" sz="1200" b="1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</a:t>
            </a:r>
            <a:r>
              <a:rPr lang="ko-KR" altLang="en-US" sz="1200" b="1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b="1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소개       </a:t>
            </a:r>
            <a:r>
              <a:rPr lang="en-US" altLang="ko-KR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7F7F7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</a:t>
            </a:r>
            <a:r>
              <a:rPr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7F7F7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7F7F7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EDA </a:t>
            </a:r>
            <a:r>
              <a:rPr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7F7F7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및 전처리       </a:t>
            </a:r>
            <a:r>
              <a:rPr lang="en-US" altLang="ko-KR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 </a:t>
            </a:r>
            <a:r>
              <a:rPr lang="ko-KR" altLang="en-US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분석 방향 결정</a:t>
            </a:r>
            <a:endParaRPr lang="ko-KR" altLang="en-US" sz="1200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547164" y="1635848"/>
            <a:ext cx="2775894" cy="4136401"/>
            <a:chOff x="705123" y="2127380"/>
            <a:chExt cx="2775894" cy="4136401"/>
          </a:xfrm>
        </p:grpSpPr>
        <p:sp>
          <p:nvSpPr>
            <p:cNvPr id="4" name="직사각형 3"/>
            <p:cNvSpPr/>
            <p:nvPr/>
          </p:nvSpPr>
          <p:spPr>
            <a:xfrm>
              <a:off x="705123" y="2127380"/>
              <a:ext cx="2686865" cy="4115425"/>
            </a:xfrm>
            <a:prstGeom prst="rect">
              <a:avLst/>
            </a:prstGeom>
            <a:solidFill>
              <a:schemeClr val="bg1">
                <a:lumMod val="65000"/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802093" y="4848009"/>
              <a:ext cx="2678924" cy="14157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고객 </a:t>
              </a:r>
              <a:r>
                <a:rPr lang="en-US" altLang="ko-KR" sz="12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ID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대출 연체 여부</a:t>
              </a:r>
              <a:r>
                <a:rPr lang="en-US" altLang="ko-KR" sz="12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lang="en-US" altLang="ko-KR" sz="1200" b="1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rgbClr val="E15759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TARGET</a:t>
              </a:r>
              <a:r>
                <a:rPr lang="en-US" altLang="ko-KR" sz="12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연령</a:t>
              </a:r>
              <a:endParaRPr lang="en-US" altLang="ko-KR" sz="12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성별</a:t>
              </a:r>
              <a:endParaRPr lang="en-US" altLang="ko-KR" sz="12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sz="14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2961" y="2620318"/>
              <a:ext cx="2043557" cy="2043557"/>
            </a:xfrm>
            <a:prstGeom prst="rect">
              <a:avLst/>
            </a:prstGeom>
          </p:spPr>
        </p:pic>
        <p:sp>
          <p:nvSpPr>
            <p:cNvPr id="45" name="TextBox 44"/>
            <p:cNvSpPr txBox="1"/>
            <p:nvPr/>
          </p:nvSpPr>
          <p:spPr>
            <a:xfrm>
              <a:off x="1148910" y="2291565"/>
              <a:ext cx="17829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고객 정보</a:t>
              </a:r>
              <a:endParaRPr lang="en-US" altLang="ko-KR" sz="14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55" name="직사각형 54"/>
          <p:cNvSpPr/>
          <p:nvPr/>
        </p:nvSpPr>
        <p:spPr>
          <a:xfrm>
            <a:off x="536062" y="875643"/>
            <a:ext cx="11134452" cy="434990"/>
          </a:xfrm>
          <a:prstGeom prst="rect">
            <a:avLst/>
          </a:prstGeom>
          <a:solidFill>
            <a:srgbClr val="5D78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914400" latinLnBrk="1"/>
            <a:r>
              <a:rPr lang="ko-KR" altLang="en-US" sz="2000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구성 </a:t>
            </a:r>
            <a:r>
              <a:rPr lang="en-US" altLang="ko-KR" sz="2000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2000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총 </a:t>
            </a:r>
            <a:r>
              <a:rPr lang="en-US" altLang="ko-KR" sz="2000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</a:t>
            </a:r>
            <a:r>
              <a:rPr lang="ko-KR" altLang="en-US" sz="2000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가지 </a:t>
            </a:r>
            <a:r>
              <a:rPr lang="en-US" altLang="ko-KR" sz="2000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SET</a:t>
            </a:r>
            <a:r>
              <a:rPr lang="ko-KR" altLang="en-US" sz="2000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으로 분류 가능</a:t>
            </a:r>
            <a:endParaRPr lang="ko-KR" altLang="en-US" sz="1600" b="1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다음_Regular" panose="02000603060000000000" pitchFamily="2" charset="-127"/>
              <a:ea typeface="다음_Regular" panose="02000603060000000000" pitchFamily="2" charset="-127"/>
            </a:endParaRPr>
          </a:p>
        </p:txBody>
      </p:sp>
      <p:grpSp>
        <p:nvGrpSpPr>
          <p:cNvPr id="29" name="그룹 28"/>
          <p:cNvGrpSpPr/>
          <p:nvPr/>
        </p:nvGrpSpPr>
        <p:grpSpPr>
          <a:xfrm>
            <a:off x="176062" y="166196"/>
            <a:ext cx="4247657" cy="707886"/>
            <a:chOff x="176062" y="166196"/>
            <a:chExt cx="3672005" cy="707886"/>
          </a:xfrm>
        </p:grpSpPr>
        <p:sp>
          <p:nvSpPr>
            <p:cNvPr id="30" name="직사각형 29"/>
            <p:cNvSpPr/>
            <p:nvPr/>
          </p:nvSpPr>
          <p:spPr>
            <a:xfrm>
              <a:off x="176062" y="189922"/>
              <a:ext cx="360000" cy="360000"/>
            </a:xfrm>
            <a:prstGeom prst="rect">
              <a:avLst/>
            </a:prstGeom>
            <a:solidFill>
              <a:srgbClr val="5D78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</a:t>
              </a:r>
              <a:endParaRPr lang="ko-KR" altLang="en-US" sz="2000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536062" y="166196"/>
              <a:ext cx="331200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spc="6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나눔바른고딕" pitchFamily="50" charset="-127"/>
                  <a:ea typeface="나눔바른고딕" pitchFamily="50" charset="-127"/>
                </a:rPr>
                <a:t>분석 배경 및 데이터 처리</a:t>
              </a:r>
              <a:endParaRPr lang="ko-KR" altLang="en-US" sz="2000" b="1" spc="6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41629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674834" y="3962271"/>
            <a:ext cx="4201966" cy="2045612"/>
            <a:chOff x="898692" y="4211554"/>
            <a:chExt cx="4201966" cy="2045612"/>
          </a:xfrm>
        </p:grpSpPr>
        <p:sp>
          <p:nvSpPr>
            <p:cNvPr id="43" name="직사각형 42"/>
            <p:cNvSpPr/>
            <p:nvPr/>
          </p:nvSpPr>
          <p:spPr>
            <a:xfrm>
              <a:off x="898692" y="4211554"/>
              <a:ext cx="4201966" cy="2045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4" name="그룹 3"/>
            <p:cNvGrpSpPr/>
            <p:nvPr/>
          </p:nvGrpSpPr>
          <p:grpSpPr>
            <a:xfrm>
              <a:off x="907732" y="4348813"/>
              <a:ext cx="3565400" cy="1662899"/>
              <a:chOff x="3935482" y="2453923"/>
              <a:chExt cx="3924359" cy="1662899"/>
            </a:xfrm>
          </p:grpSpPr>
          <p:sp>
            <p:nvSpPr>
              <p:cNvPr id="33" name="직사각형 32"/>
              <p:cNvSpPr/>
              <p:nvPr/>
            </p:nvSpPr>
            <p:spPr>
              <a:xfrm>
                <a:off x="3935482" y="2453923"/>
                <a:ext cx="2943357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sz="1600" dirty="0" smtClean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100,233 </a:t>
                </a:r>
                <a:r>
                  <a:rPr lang="ko-KR" altLang="en-US" sz="1600" dirty="0" smtClean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schemeClr val="accent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명의 고객 데이터</a:t>
                </a:r>
                <a:endParaRPr lang="ko-KR" altLang="en-US" sz="1600" dirty="0">
                  <a:solidFill>
                    <a:schemeClr val="accent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8" name="직사각형 37"/>
              <p:cNvSpPr/>
              <p:nvPr/>
            </p:nvSpPr>
            <p:spPr>
              <a:xfrm>
                <a:off x="3935482" y="2900652"/>
                <a:ext cx="3924359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sz="1600" dirty="0" smtClean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대출 연체 여부 </a:t>
                </a:r>
                <a:r>
                  <a:rPr lang="en-US" altLang="ko-KR" sz="1600" dirty="0" smtClean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(</a:t>
                </a:r>
                <a:r>
                  <a:rPr lang="ko-KR" altLang="en-US" sz="1600" dirty="0" err="1" smtClean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미발생</a:t>
                </a:r>
                <a:r>
                  <a:rPr lang="en-US" altLang="ko-KR" sz="1600" dirty="0" smtClean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(0) , </a:t>
                </a:r>
                <a:r>
                  <a:rPr lang="ko-KR" altLang="en-US" sz="1600" dirty="0" smtClean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발생</a:t>
                </a:r>
                <a:r>
                  <a:rPr lang="en-US" altLang="ko-KR" sz="1600" dirty="0" smtClean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(1))</a:t>
                </a:r>
                <a:endParaRPr lang="ko-KR" altLang="en-US" sz="1600" dirty="0">
                  <a:solidFill>
                    <a:schemeClr val="accent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9" name="직사각형 38"/>
              <p:cNvSpPr/>
              <p:nvPr/>
            </p:nvSpPr>
            <p:spPr>
              <a:xfrm>
                <a:off x="4164082" y="3316603"/>
                <a:ext cx="3262711" cy="80021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ko-KR" altLang="en-US" sz="1400" b="1" dirty="0" smtClean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→  </a:t>
                </a:r>
                <a:r>
                  <a:rPr lang="ko-KR" altLang="en-US" sz="1400" dirty="0" err="1" smtClean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미발생</a:t>
                </a:r>
                <a:r>
                  <a:rPr lang="ko-KR" altLang="en-US" sz="1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</a:t>
                </a:r>
                <a:r>
                  <a:rPr lang="en-US" altLang="ko-KR" sz="1400" dirty="0" smtClean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: </a:t>
                </a:r>
                <a:r>
                  <a:rPr lang="en-US" altLang="ko-KR" sz="1400" b="1" dirty="0" smtClean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95946 </a:t>
                </a:r>
                <a:r>
                  <a:rPr lang="ko-KR" altLang="en-US" sz="1400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schemeClr val="accent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명</a:t>
                </a:r>
                <a:r>
                  <a:rPr lang="en-US" altLang="ko-KR" sz="1400" dirty="0" smtClean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, </a:t>
                </a:r>
                <a:r>
                  <a:rPr lang="ko-KR" altLang="en-US" sz="1400" dirty="0" smtClean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발생 </a:t>
                </a:r>
                <a:r>
                  <a:rPr lang="en-US" altLang="ko-KR" sz="1400" dirty="0" smtClean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: </a:t>
                </a:r>
                <a:r>
                  <a:rPr lang="en-US" altLang="ko-KR" sz="1400" b="1" dirty="0" smtClean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4287</a:t>
                </a:r>
                <a:r>
                  <a:rPr lang="en-US" altLang="ko-KR" sz="1400" dirty="0" smtClean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</a:t>
                </a:r>
                <a:r>
                  <a:rPr lang="ko-KR" altLang="en-US" sz="1400" dirty="0" smtClean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schemeClr val="accent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명</a:t>
                </a:r>
                <a:endParaRPr lang="en-US" altLang="ko-KR" sz="14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chemeClr val="accent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en-US" altLang="ko-KR" sz="1200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schemeClr val="accent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	</a:t>
                </a:r>
                <a:endParaRPr lang="en-US" altLang="ko-KR" sz="12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chemeClr val="accent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en-US" altLang="ko-KR" sz="1200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schemeClr val="accent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	</a:t>
                </a:r>
                <a:r>
                  <a:rPr lang="ko-KR" altLang="en-US" sz="2000" b="1" dirty="0" smtClean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schemeClr val="accent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    </a:t>
                </a:r>
                <a:r>
                  <a:rPr lang="en-US" altLang="ko-KR" sz="2000" b="1" dirty="0" smtClean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srgbClr val="F96C6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4.47%</a:t>
                </a:r>
                <a:endParaRPr lang="ko-KR" altLang="en-US" sz="2000" b="1" dirty="0">
                  <a:solidFill>
                    <a:srgbClr val="F96C6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</p:grpSp>
      <p:cxnSp>
        <p:nvCxnSpPr>
          <p:cNvPr id="41" name="직선 연결선 40"/>
          <p:cNvCxnSpPr/>
          <p:nvPr/>
        </p:nvCxnSpPr>
        <p:spPr>
          <a:xfrm flipV="1">
            <a:off x="7136647" y="447785"/>
            <a:ext cx="5057695" cy="764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그림 4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8106" y="1673260"/>
            <a:ext cx="2043557" cy="2043557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5322035" y="1647004"/>
            <a:ext cx="6589504" cy="4360879"/>
            <a:chOff x="5460479" y="1901110"/>
            <a:chExt cx="6589504" cy="4115425"/>
          </a:xfrm>
        </p:grpSpPr>
        <p:sp>
          <p:nvSpPr>
            <p:cNvPr id="48" name="직사각형 47"/>
            <p:cNvSpPr/>
            <p:nvPr/>
          </p:nvSpPr>
          <p:spPr>
            <a:xfrm>
              <a:off x="5460479" y="1901110"/>
              <a:ext cx="6348479" cy="4115425"/>
            </a:xfrm>
            <a:prstGeom prst="rect">
              <a:avLst/>
            </a:prstGeom>
            <a:solidFill>
              <a:schemeClr val="bg1">
                <a:lumMod val="65000"/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8" name="그룹 7"/>
            <p:cNvGrpSpPr/>
            <p:nvPr/>
          </p:nvGrpSpPr>
          <p:grpSpPr>
            <a:xfrm>
              <a:off x="5830277" y="2246564"/>
              <a:ext cx="6219706" cy="2765157"/>
              <a:chOff x="5802285" y="2759073"/>
              <a:chExt cx="6219706" cy="2765157"/>
            </a:xfrm>
          </p:grpSpPr>
          <p:cxnSp>
            <p:nvCxnSpPr>
              <p:cNvPr id="55" name="직선 연결선 54"/>
              <p:cNvCxnSpPr/>
              <p:nvPr/>
            </p:nvCxnSpPr>
            <p:spPr>
              <a:xfrm flipH="1">
                <a:off x="5894529" y="3654742"/>
                <a:ext cx="9525" cy="1655731"/>
              </a:xfrm>
              <a:prstGeom prst="line">
                <a:avLst/>
              </a:prstGeom>
              <a:ln w="25400" cmpd="sng">
                <a:solidFill>
                  <a:schemeClr val="bg1">
                    <a:lumMod val="65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직선 연결선 56"/>
              <p:cNvCxnSpPr/>
              <p:nvPr/>
            </p:nvCxnSpPr>
            <p:spPr>
              <a:xfrm flipH="1">
                <a:off x="10351437" y="3616642"/>
                <a:ext cx="9525" cy="1655731"/>
              </a:xfrm>
              <a:prstGeom prst="line">
                <a:avLst/>
              </a:prstGeom>
              <a:ln w="25400" cmpd="sng">
                <a:solidFill>
                  <a:schemeClr val="bg1">
                    <a:lumMod val="65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직선 연결선 57"/>
              <p:cNvCxnSpPr/>
              <p:nvPr/>
            </p:nvCxnSpPr>
            <p:spPr>
              <a:xfrm flipH="1">
                <a:off x="8066229" y="3635692"/>
                <a:ext cx="9525" cy="1655731"/>
              </a:xfrm>
              <a:prstGeom prst="line">
                <a:avLst/>
              </a:prstGeom>
              <a:ln w="12700" cmpd="sng">
                <a:solidFill>
                  <a:schemeClr val="bg1">
                    <a:lumMod val="6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 58"/>
              <p:cNvCxnSpPr/>
              <p:nvPr/>
            </p:nvCxnSpPr>
            <p:spPr>
              <a:xfrm flipH="1">
                <a:off x="6961329" y="3616642"/>
                <a:ext cx="9525" cy="1655731"/>
              </a:xfrm>
              <a:prstGeom prst="line">
                <a:avLst/>
              </a:prstGeom>
              <a:ln w="12700" cmpd="sng">
                <a:solidFill>
                  <a:schemeClr val="bg1">
                    <a:lumMod val="6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직선 연결선 59"/>
              <p:cNvCxnSpPr/>
              <p:nvPr/>
            </p:nvCxnSpPr>
            <p:spPr>
              <a:xfrm flipH="1">
                <a:off x="9133029" y="3607117"/>
                <a:ext cx="9525" cy="1655731"/>
              </a:xfrm>
              <a:prstGeom prst="line">
                <a:avLst/>
              </a:prstGeom>
              <a:ln w="12700" cmpd="sng">
                <a:solidFill>
                  <a:schemeClr val="bg1">
                    <a:lumMod val="6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3" name="TextBox 62"/>
              <p:cNvSpPr txBox="1"/>
              <p:nvPr/>
            </p:nvSpPr>
            <p:spPr>
              <a:xfrm>
                <a:off x="5802285" y="5268484"/>
                <a:ext cx="241637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000" spc="300" dirty="0" smtClean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prstClr val="black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0</a:t>
                </a:r>
              </a:p>
            </p:txBody>
          </p:sp>
          <p:sp>
            <p:nvSpPr>
              <p:cNvPr id="64" name="TextBox 63"/>
              <p:cNvSpPr txBox="1"/>
              <p:nvPr/>
            </p:nvSpPr>
            <p:spPr>
              <a:xfrm>
                <a:off x="6745260" y="5278009"/>
                <a:ext cx="483733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000" spc="300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prstClr val="black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2</a:t>
                </a:r>
                <a:r>
                  <a:rPr lang="en-US" altLang="ko-KR" sz="1000" spc="300" dirty="0" smtClean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prstClr val="black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5</a:t>
                </a:r>
              </a:p>
            </p:txBody>
          </p:sp>
          <p:sp>
            <p:nvSpPr>
              <p:cNvPr id="65" name="TextBox 64"/>
              <p:cNvSpPr txBox="1"/>
              <p:nvPr/>
            </p:nvSpPr>
            <p:spPr>
              <a:xfrm>
                <a:off x="7850160" y="5278009"/>
                <a:ext cx="483733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000" spc="300" dirty="0" smtClean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prstClr val="black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50</a:t>
                </a:r>
              </a:p>
            </p:txBody>
          </p:sp>
          <p:sp>
            <p:nvSpPr>
              <p:cNvPr id="66" name="TextBox 65"/>
              <p:cNvSpPr txBox="1"/>
              <p:nvPr/>
            </p:nvSpPr>
            <p:spPr>
              <a:xfrm>
                <a:off x="8916960" y="5278009"/>
                <a:ext cx="483733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000" spc="300" dirty="0" smtClean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prstClr val="black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75</a:t>
                </a:r>
              </a:p>
            </p:txBody>
          </p:sp>
          <p:sp>
            <p:nvSpPr>
              <p:cNvPr id="67" name="TextBox 66"/>
              <p:cNvSpPr txBox="1"/>
              <p:nvPr/>
            </p:nvSpPr>
            <p:spPr>
              <a:xfrm>
                <a:off x="9945660" y="5268484"/>
                <a:ext cx="91284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000" spc="300" dirty="0" smtClean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prstClr val="black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100(%)</a:t>
                </a:r>
              </a:p>
            </p:txBody>
          </p:sp>
          <p:sp>
            <p:nvSpPr>
              <p:cNvPr id="61" name="TextBox 60"/>
              <p:cNvSpPr txBox="1"/>
              <p:nvPr/>
            </p:nvSpPr>
            <p:spPr>
              <a:xfrm>
                <a:off x="6970976" y="2759073"/>
                <a:ext cx="3500151" cy="3775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000" spc="300" dirty="0" smtClean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TARGET </a:t>
                </a:r>
                <a:r>
                  <a:rPr lang="ko-KR" altLang="en-US" sz="2000" spc="300" dirty="0" smtClean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분</a:t>
                </a:r>
                <a:r>
                  <a:rPr lang="ko-KR" altLang="en-US" sz="2000" spc="300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포</a:t>
                </a:r>
                <a:endParaRPr lang="en-US" altLang="ko-KR" sz="20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pic>
            <p:nvPicPr>
              <p:cNvPr id="30" name="그림 29"/>
              <p:cNvPicPr>
                <a:picLocks noChangeAspect="1"/>
              </p:cNvPicPr>
              <p:nvPr/>
            </p:nvPicPr>
            <p:blipFill rotWithShape="1">
              <a:blip r:embed="rId4" cstate="print"/>
              <a:srcRect l="6015" t="2615" b="4284"/>
              <a:stretch/>
            </p:blipFill>
            <p:spPr>
              <a:xfrm>
                <a:off x="5894529" y="3836020"/>
                <a:ext cx="4468753" cy="1221223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sp>
            <p:nvSpPr>
              <p:cNvPr id="45" name="TextBox 44"/>
              <p:cNvSpPr txBox="1"/>
              <p:nvPr/>
            </p:nvSpPr>
            <p:spPr>
              <a:xfrm>
                <a:off x="10744200" y="3811910"/>
                <a:ext cx="126827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spc="300" dirty="0" err="1" smtClean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비연체자</a:t>
                </a:r>
                <a:endParaRPr lang="en-US" altLang="ko-KR" sz="12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46" name="TextBox 45"/>
              <p:cNvSpPr txBox="1"/>
              <p:nvPr/>
            </p:nvSpPr>
            <p:spPr>
              <a:xfrm>
                <a:off x="10753720" y="4135766"/>
                <a:ext cx="126827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spc="300" dirty="0" smtClean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연체자</a:t>
                </a:r>
                <a:endParaRPr lang="en-US" altLang="ko-KR" sz="12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54" name="직사각형 53"/>
              <p:cNvSpPr/>
              <p:nvPr/>
            </p:nvSpPr>
            <p:spPr>
              <a:xfrm>
                <a:off x="10597369" y="3886823"/>
                <a:ext cx="144000" cy="144000"/>
              </a:xfrm>
              <a:prstGeom prst="rect">
                <a:avLst/>
              </a:prstGeom>
              <a:solidFill>
                <a:srgbClr val="4E79A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dirty="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56" name="직사각형 55"/>
              <p:cNvSpPr/>
              <p:nvPr/>
            </p:nvSpPr>
            <p:spPr>
              <a:xfrm>
                <a:off x="10595863" y="4183576"/>
                <a:ext cx="144000" cy="144000"/>
              </a:xfrm>
              <a:prstGeom prst="rect">
                <a:avLst/>
              </a:prstGeom>
              <a:solidFill>
                <a:srgbClr val="E157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dirty="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</p:grpSp>
      <p:sp>
        <p:nvSpPr>
          <p:cNvPr id="68" name="직사각형 67"/>
          <p:cNvSpPr/>
          <p:nvPr/>
        </p:nvSpPr>
        <p:spPr>
          <a:xfrm>
            <a:off x="536062" y="875643"/>
            <a:ext cx="11134452" cy="434990"/>
          </a:xfrm>
          <a:prstGeom prst="rect">
            <a:avLst/>
          </a:prstGeom>
          <a:solidFill>
            <a:srgbClr val="5D78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914400" latinLnBrk="1"/>
            <a:r>
              <a:rPr lang="ko-KR" altLang="en-US" sz="2000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연체자의 비율이 전체 고객 중 약 </a:t>
            </a:r>
            <a:r>
              <a:rPr lang="en-US" altLang="ko-KR" sz="2000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4.47%</a:t>
            </a:r>
            <a:r>
              <a:rPr lang="ko-KR" altLang="en-US" sz="2000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 불균형 데이터</a:t>
            </a:r>
            <a:endParaRPr lang="ko-KR" altLang="en-US" sz="2000" b="1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7184168" y="92923"/>
            <a:ext cx="46124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7F7F7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 </a:t>
            </a:r>
            <a:r>
              <a:rPr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7F7F7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배경        </a:t>
            </a:r>
            <a:r>
              <a:rPr lang="en-US" altLang="ko-KR" sz="1200" b="1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</a:t>
            </a:r>
            <a:r>
              <a:rPr lang="ko-KR" altLang="en-US" sz="1200" b="1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b="1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소개       </a:t>
            </a:r>
            <a:r>
              <a:rPr lang="en-US" altLang="ko-KR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7F7F7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</a:t>
            </a:r>
            <a:r>
              <a:rPr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7F7F7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7F7F7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EDA </a:t>
            </a:r>
            <a:r>
              <a:rPr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7F7F7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및 전처리       </a:t>
            </a:r>
            <a:r>
              <a:rPr lang="en-US" altLang="ko-KR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 </a:t>
            </a:r>
            <a:r>
              <a:rPr lang="ko-KR" altLang="en-US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분석 방향 결정</a:t>
            </a:r>
            <a:endParaRPr lang="ko-KR" altLang="en-US" sz="1200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36" name="그룹 35"/>
          <p:cNvGrpSpPr/>
          <p:nvPr/>
        </p:nvGrpSpPr>
        <p:grpSpPr>
          <a:xfrm>
            <a:off x="176062" y="166196"/>
            <a:ext cx="4247657" cy="707886"/>
            <a:chOff x="176062" y="166196"/>
            <a:chExt cx="3672005" cy="707886"/>
          </a:xfrm>
        </p:grpSpPr>
        <p:sp>
          <p:nvSpPr>
            <p:cNvPr id="37" name="직사각형 36"/>
            <p:cNvSpPr/>
            <p:nvPr/>
          </p:nvSpPr>
          <p:spPr>
            <a:xfrm>
              <a:off x="176062" y="189922"/>
              <a:ext cx="360000" cy="360000"/>
            </a:xfrm>
            <a:prstGeom prst="rect">
              <a:avLst/>
            </a:prstGeom>
            <a:solidFill>
              <a:srgbClr val="5D78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</a:t>
              </a:r>
              <a:endParaRPr lang="ko-KR" altLang="en-US" sz="2000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536062" y="166196"/>
              <a:ext cx="331200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spc="6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나눔바른고딕" pitchFamily="50" charset="-127"/>
                  <a:ea typeface="나눔바른고딕" pitchFamily="50" charset="-127"/>
                </a:rPr>
                <a:t>분석 배경 및 데이터 처리</a:t>
              </a:r>
              <a:endParaRPr lang="ko-KR" altLang="en-US" sz="2000" b="1" spc="6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34683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직선 연결선 40"/>
          <p:cNvCxnSpPr/>
          <p:nvPr/>
        </p:nvCxnSpPr>
        <p:spPr>
          <a:xfrm flipV="1">
            <a:off x="7136647" y="447785"/>
            <a:ext cx="5057695" cy="764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7184168" y="92923"/>
            <a:ext cx="46124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 </a:t>
            </a:r>
            <a:r>
              <a:rPr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배경        </a:t>
            </a:r>
            <a:r>
              <a:rPr lang="en-US" altLang="ko-KR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</a:t>
            </a:r>
            <a:r>
              <a:rPr lang="ko-KR" altLang="en-US" sz="1200" b="1" dirty="0" smtClean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소개       </a:t>
            </a:r>
            <a:r>
              <a:rPr lang="en-US" altLang="ko-KR" sz="1200" b="1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</a:t>
            </a:r>
            <a:r>
              <a:rPr lang="ko-KR" altLang="en-US" sz="1200" b="1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200" b="1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EDA </a:t>
            </a:r>
            <a:r>
              <a:rPr lang="ko-KR" altLang="en-US" sz="1200" b="1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및 전처리       </a:t>
            </a:r>
            <a:r>
              <a:rPr lang="en-US" altLang="ko-KR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 </a:t>
            </a:r>
            <a:r>
              <a:rPr lang="ko-KR" altLang="en-US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분석 방향 결정</a:t>
            </a:r>
            <a:endParaRPr lang="ko-KR" altLang="en-US" sz="1200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6663886" y="2441324"/>
            <a:ext cx="5006628" cy="2569847"/>
            <a:chOff x="6820678" y="2923944"/>
            <a:chExt cx="5006628" cy="2569847"/>
          </a:xfrm>
        </p:grpSpPr>
        <p:sp>
          <p:nvSpPr>
            <p:cNvPr id="42" name="직사각형 41"/>
            <p:cNvSpPr/>
            <p:nvPr/>
          </p:nvSpPr>
          <p:spPr>
            <a:xfrm>
              <a:off x="6820678" y="2923944"/>
              <a:ext cx="5006628" cy="256984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6921359" y="3028653"/>
              <a:ext cx="4805266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200000"/>
                </a:lnSpc>
              </a:pPr>
              <a:r>
                <a:rPr lang="ko-KR" altLang="en-US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대출정보 현재 총 금액은 존재하지만</a:t>
              </a:r>
              <a:r>
                <a:rPr lang="en-US" altLang="ko-KR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</a:t>
              </a:r>
            </a:p>
            <a:p>
              <a:pPr algn="ctr">
                <a:lnSpc>
                  <a:spcPct val="200000"/>
                </a:lnSpc>
              </a:pPr>
              <a:r>
                <a:rPr lang="ko-KR" altLang="en-US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대출정보 현재 총 건수가 존재하지 않는 관측치</a:t>
              </a:r>
              <a:r>
                <a:rPr lang="en-US" altLang="ko-KR" spc="30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en-US" altLang="ko-KR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100,233</a:t>
              </a:r>
              <a:r>
                <a:rPr lang="ko-KR" altLang="en-US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개 중 </a:t>
              </a:r>
              <a:endParaRPr lang="en-US" altLang="ko-KR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>
                <a:lnSpc>
                  <a:spcPct val="200000"/>
                </a:lnSpc>
              </a:pPr>
              <a:r>
                <a:rPr lang="en-US" altLang="ko-KR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</a:t>
              </a:r>
              <a:r>
                <a:rPr lang="ko-KR" altLang="en-US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개의 관측치 </a:t>
              </a:r>
              <a:r>
                <a:rPr lang="ko-KR" altLang="en-US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rgbClr val="E15759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제거</a:t>
              </a:r>
              <a:endParaRPr lang="en-US" altLang="ko-KR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E15759"/>
                </a:solidFill>
                <a:latin typeface="다음_Regular" panose="02000603060000000000" pitchFamily="2" charset="-127"/>
                <a:ea typeface="다음_Regular" panose="02000603060000000000" pitchFamily="2" charset="-127"/>
              </a:endParaRP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536063" y="1657779"/>
            <a:ext cx="6021971" cy="4360879"/>
            <a:chOff x="536063" y="1489821"/>
            <a:chExt cx="6021971" cy="4360879"/>
          </a:xfrm>
        </p:grpSpPr>
        <p:sp>
          <p:nvSpPr>
            <p:cNvPr id="71" name="직사각형 70"/>
            <p:cNvSpPr/>
            <p:nvPr/>
          </p:nvSpPr>
          <p:spPr>
            <a:xfrm>
              <a:off x="536063" y="1489821"/>
              <a:ext cx="5379546" cy="4360879"/>
            </a:xfrm>
            <a:prstGeom prst="rect">
              <a:avLst/>
            </a:prstGeom>
            <a:solidFill>
              <a:schemeClr val="bg1">
                <a:lumMod val="65000"/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1" name="그룹 10"/>
            <p:cNvGrpSpPr/>
            <p:nvPr/>
          </p:nvGrpSpPr>
          <p:grpSpPr>
            <a:xfrm>
              <a:off x="601943" y="1749754"/>
              <a:ext cx="5956091" cy="3717985"/>
              <a:chOff x="570567" y="2016873"/>
              <a:chExt cx="5956091" cy="3717985"/>
            </a:xfrm>
          </p:grpSpPr>
          <p:grpSp>
            <p:nvGrpSpPr>
              <p:cNvPr id="10" name="그룹 9"/>
              <p:cNvGrpSpPr/>
              <p:nvPr/>
            </p:nvGrpSpPr>
            <p:grpSpPr>
              <a:xfrm>
                <a:off x="570567" y="2016873"/>
                <a:ext cx="4702674" cy="3717985"/>
                <a:chOff x="570567" y="2016873"/>
                <a:chExt cx="4702674" cy="3717985"/>
              </a:xfrm>
            </p:grpSpPr>
            <p:sp>
              <p:nvSpPr>
                <p:cNvPr id="23" name="TextBox 22"/>
                <p:cNvSpPr txBox="1"/>
                <p:nvPr/>
              </p:nvSpPr>
              <p:spPr>
                <a:xfrm>
                  <a:off x="1295802" y="2026533"/>
                  <a:ext cx="1636869" cy="4154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indent="-342900" algn="ctr">
                    <a:lnSpc>
                      <a:spcPct val="150000"/>
                    </a:lnSpc>
                  </a:pPr>
                  <a:r>
                    <a:rPr lang="ko-KR" altLang="en-US" sz="1400" spc="300" dirty="0" smtClean="0">
                      <a:ln>
                        <a:solidFill>
                          <a:srgbClr val="5B9BD5">
                            <a:shade val="50000"/>
                            <a:alpha val="0"/>
                          </a:srgbClr>
                        </a:solidFill>
                      </a:ln>
                      <a:solidFill>
                        <a:prstClr val="black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대출 총 건수</a:t>
                  </a:r>
                  <a:endParaRPr lang="en-US" altLang="ko-KR" sz="1400" spc="300" dirty="0" smtClean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27" name="TextBox 26"/>
                <p:cNvSpPr txBox="1"/>
                <p:nvPr/>
              </p:nvSpPr>
              <p:spPr>
                <a:xfrm>
                  <a:off x="2553454" y="2016873"/>
                  <a:ext cx="2526473" cy="4154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indent="-342900" algn="ctr">
                    <a:lnSpc>
                      <a:spcPct val="150000"/>
                    </a:lnSpc>
                  </a:pPr>
                  <a:r>
                    <a:rPr lang="ko-KR" altLang="en-US" sz="1400" spc="300" dirty="0" smtClean="0">
                      <a:ln>
                        <a:solidFill>
                          <a:srgbClr val="5B9BD5">
                            <a:shade val="50000"/>
                            <a:alpha val="0"/>
                          </a:srgbClr>
                        </a:solidFill>
                      </a:ln>
                      <a:solidFill>
                        <a:prstClr val="black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대출 총 금액</a:t>
                  </a:r>
                  <a:endParaRPr lang="en-US" altLang="ko-KR" sz="1400" spc="300" dirty="0" smtClean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grpSp>
              <p:nvGrpSpPr>
                <p:cNvPr id="9" name="그룹 8"/>
                <p:cNvGrpSpPr/>
                <p:nvPr/>
              </p:nvGrpSpPr>
              <p:grpSpPr>
                <a:xfrm>
                  <a:off x="570567" y="2507434"/>
                  <a:ext cx="4702674" cy="3227424"/>
                  <a:chOff x="570567" y="2507434"/>
                  <a:chExt cx="4702674" cy="3227424"/>
                </a:xfrm>
              </p:grpSpPr>
              <p:sp>
                <p:nvSpPr>
                  <p:cNvPr id="19" name="타원 18"/>
                  <p:cNvSpPr/>
                  <p:nvPr/>
                </p:nvSpPr>
                <p:spPr>
                  <a:xfrm>
                    <a:off x="570567" y="2507434"/>
                    <a:ext cx="3449257" cy="3217764"/>
                  </a:xfrm>
                  <a:prstGeom prst="ellipse">
                    <a:avLst/>
                  </a:prstGeom>
                  <a:solidFill>
                    <a:schemeClr val="tx2">
                      <a:lumMod val="75000"/>
                      <a:alpha val="58000"/>
                    </a:schemeClr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8" name="타원 27"/>
                  <p:cNvSpPr/>
                  <p:nvPr/>
                </p:nvSpPr>
                <p:spPr>
                  <a:xfrm>
                    <a:off x="1823984" y="2517094"/>
                    <a:ext cx="3449257" cy="3217764"/>
                  </a:xfrm>
                  <a:prstGeom prst="ellipse">
                    <a:avLst/>
                  </a:prstGeom>
                  <a:solidFill>
                    <a:schemeClr val="tx2">
                      <a:lumMod val="40000"/>
                      <a:lumOff val="60000"/>
                      <a:alpha val="80000"/>
                    </a:schemeClr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srgbClr val="7FD1BD"/>
                      </a:solidFill>
                    </a:endParaRPr>
                  </a:p>
                </p:txBody>
              </p:sp>
              <p:sp>
                <p:nvSpPr>
                  <p:cNvPr id="38" name="TextBox 37"/>
                  <p:cNvSpPr txBox="1"/>
                  <p:nvPr/>
                </p:nvSpPr>
                <p:spPr>
                  <a:xfrm>
                    <a:off x="963498" y="3776008"/>
                    <a:ext cx="3938347" cy="76944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342900" indent="-342900" algn="ctr">
                      <a:lnSpc>
                        <a:spcPct val="150000"/>
                      </a:lnSpc>
                    </a:pPr>
                    <a:r>
                      <a:rPr lang="ko-KR" altLang="en-US" sz="3200" spc="300" dirty="0" smtClean="0">
                        <a:ln>
                          <a:solidFill>
                            <a:srgbClr val="5B9BD5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FFFF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정상</a:t>
                    </a:r>
                    <a:endParaRPr lang="en-US" altLang="ko-KR" sz="3200" spc="300" dirty="0" smtClean="0">
                      <a:ln>
                        <a:solidFill>
                          <a:srgbClr val="5B9BD5">
                            <a:shade val="50000"/>
                            <a:alpha val="0"/>
                          </a:srgbClr>
                        </a:solidFill>
                      </a:ln>
                      <a:solidFill>
                        <a:srgbClr val="FFFF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</p:grpSp>
          </p:grpSp>
          <p:cxnSp>
            <p:nvCxnSpPr>
              <p:cNvPr id="48" name="꺾인 연결선 47"/>
              <p:cNvCxnSpPr/>
              <p:nvPr/>
            </p:nvCxnSpPr>
            <p:spPr>
              <a:xfrm flipV="1">
                <a:off x="4182365" y="3191063"/>
                <a:ext cx="2344293" cy="2093093"/>
              </a:xfrm>
              <a:prstGeom prst="bentConnector3">
                <a:avLst>
                  <a:gd name="adj1" fmla="val 50000"/>
                </a:avLst>
              </a:prstGeom>
              <a:ln w="15875" cmpd="sng">
                <a:solidFill>
                  <a:schemeClr val="tx1">
                    <a:lumMod val="75000"/>
                    <a:lumOff val="25000"/>
                  </a:schemeClr>
                </a:solidFill>
                <a:prstDash val="dash"/>
                <a:miter lim="800000"/>
                <a:headEnd type="oval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0" name="직사각형 49"/>
          <p:cNvSpPr/>
          <p:nvPr/>
        </p:nvSpPr>
        <p:spPr>
          <a:xfrm>
            <a:off x="536062" y="875643"/>
            <a:ext cx="11134452" cy="434990"/>
          </a:xfrm>
          <a:prstGeom prst="rect">
            <a:avLst/>
          </a:prstGeom>
          <a:solidFill>
            <a:srgbClr val="5D78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914400" latinLnBrk="1"/>
            <a:r>
              <a:rPr lang="ko-KR" altLang="en-US" sz="2000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대출정보 현재 총 건수</a:t>
            </a:r>
            <a:r>
              <a:rPr lang="en-US" altLang="ko-KR" sz="2000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2000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금액 불일치 레코드 제거</a:t>
            </a:r>
            <a:endParaRPr lang="ko-KR" altLang="en-US" sz="2000" b="1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176062" y="166196"/>
            <a:ext cx="4247657" cy="707886"/>
            <a:chOff x="176062" y="166196"/>
            <a:chExt cx="3672005" cy="707886"/>
          </a:xfrm>
        </p:grpSpPr>
        <p:sp>
          <p:nvSpPr>
            <p:cNvPr id="24" name="직사각형 23"/>
            <p:cNvSpPr/>
            <p:nvPr/>
          </p:nvSpPr>
          <p:spPr>
            <a:xfrm>
              <a:off x="176062" y="189922"/>
              <a:ext cx="360000" cy="360000"/>
            </a:xfrm>
            <a:prstGeom prst="rect">
              <a:avLst/>
            </a:prstGeom>
            <a:solidFill>
              <a:srgbClr val="5D78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</a:t>
              </a:r>
              <a:endParaRPr lang="ko-KR" altLang="en-US" sz="2000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536062" y="166196"/>
              <a:ext cx="331200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spc="6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나눔바른고딕" pitchFamily="50" charset="-127"/>
                  <a:ea typeface="나눔바른고딕" pitchFamily="50" charset="-127"/>
                </a:rPr>
                <a:t>분석 배경 및 데이터 처리</a:t>
              </a:r>
              <a:endParaRPr lang="ko-KR" altLang="en-US" sz="2000" b="1" spc="6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69935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3085</TotalTime>
  <Words>3578</Words>
  <Application>Microsoft Office PowerPoint</Application>
  <PresentationFormat>사용자 지정</PresentationFormat>
  <Paragraphs>774</Paragraphs>
  <Slides>50</Slides>
  <Notes>45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50</vt:i4>
      </vt:variant>
    </vt:vector>
  </HeadingPairs>
  <TitlesOfParts>
    <vt:vector size="51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분석 배경 및 데이터 처리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모델 분석 프로세스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결과 해석 및 활용 방안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lifebloom</cp:lastModifiedBy>
  <cp:revision>126</cp:revision>
  <dcterms:created xsi:type="dcterms:W3CDTF">2017-10-28T05:57:35Z</dcterms:created>
  <dcterms:modified xsi:type="dcterms:W3CDTF">2017-10-31T02:16:52Z</dcterms:modified>
</cp:coreProperties>
</file>